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47"/>
  </p:notesMasterIdLst>
  <p:handoutMasterIdLst>
    <p:handoutMasterId r:id="rId48"/>
  </p:handoutMasterIdLst>
  <p:sldIdLst>
    <p:sldId id="256" r:id="rId4"/>
    <p:sldId id="314" r:id="rId5"/>
    <p:sldId id="257" r:id="rId6"/>
    <p:sldId id="272" r:id="rId7"/>
    <p:sldId id="271" r:id="rId8"/>
    <p:sldId id="276" r:id="rId9"/>
    <p:sldId id="274" r:id="rId10"/>
    <p:sldId id="275" r:id="rId11"/>
    <p:sldId id="300" r:id="rId12"/>
    <p:sldId id="301" r:id="rId13"/>
    <p:sldId id="273" r:id="rId14"/>
    <p:sldId id="318" r:id="rId15"/>
    <p:sldId id="282" r:id="rId16"/>
    <p:sldId id="281" r:id="rId17"/>
    <p:sldId id="280" r:id="rId18"/>
    <p:sldId id="279" r:id="rId19"/>
    <p:sldId id="278" r:id="rId20"/>
    <p:sldId id="277" r:id="rId21"/>
    <p:sldId id="313" r:id="rId22"/>
    <p:sldId id="319" r:id="rId23"/>
    <p:sldId id="333" r:id="rId24"/>
    <p:sldId id="330" r:id="rId25"/>
    <p:sldId id="329" r:id="rId26"/>
    <p:sldId id="327" r:id="rId27"/>
    <p:sldId id="321" r:id="rId28"/>
    <p:sldId id="320" r:id="rId29"/>
    <p:sldId id="284" r:id="rId30"/>
    <p:sldId id="283" r:id="rId31"/>
    <p:sldId id="290" r:id="rId32"/>
    <p:sldId id="289" r:id="rId33"/>
    <p:sldId id="334" r:id="rId34"/>
    <p:sldId id="322" r:id="rId35"/>
    <p:sldId id="288" r:id="rId36"/>
    <p:sldId id="287" r:id="rId37"/>
    <p:sldId id="317" r:id="rId38"/>
    <p:sldId id="294" r:id="rId39"/>
    <p:sldId id="293" r:id="rId40"/>
    <p:sldId id="295" r:id="rId41"/>
    <p:sldId id="292" r:id="rId42"/>
    <p:sldId id="297" r:id="rId43"/>
    <p:sldId id="323" r:id="rId44"/>
    <p:sldId id="298" r:id="rId45"/>
    <p:sldId id="316" r:id="rId46"/>
  </p:sldIdLst>
  <p:sldSz cx="9144000" cy="6858000" type="screen4x3"/>
  <p:notesSz cx="7104063" cy="102346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368E"/>
    <a:srgbClr val="AA1A8B"/>
    <a:srgbClr val="0000FE"/>
    <a:srgbClr val="CA5EAE"/>
    <a:srgbClr val="E345C1"/>
    <a:srgbClr val="FF0066"/>
    <a:srgbClr val="0C6D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02" autoAdjust="0"/>
    <p:restoredTop sz="78016" autoAdjust="0"/>
  </p:normalViewPr>
  <p:slideViewPr>
    <p:cSldViewPr snapToGrid="0">
      <p:cViewPr varScale="1">
        <p:scale>
          <a:sx n="89" d="100"/>
          <a:sy n="89" d="100"/>
        </p:scale>
        <p:origin x="22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257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082958" cy="511395"/>
          </a:xfrm>
          <a:prstGeom prst="rect">
            <a:avLst/>
          </a:prstGeom>
          <a:noFill/>
          <a:ln>
            <a:noFill/>
          </a:ln>
        </p:spPr>
        <p:txBody>
          <a:bodyPr vert="horz" wrap="none" lIns="85491" tIns="42746" rIns="85491" bIns="42746" anchorCtr="0" compatLnSpc="0">
            <a:noAutofit/>
          </a:bodyPr>
          <a:lstStyle/>
          <a:p>
            <a:pPr hangingPunct="0">
              <a:defRPr sz="1400"/>
            </a:pPr>
            <a:endParaRPr lang="en-GB" sz="1300"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Segnaposto data 2"/>
          <p:cNvSpPr txBox="1">
            <a:spLocks noGrp="1"/>
          </p:cNvSpPr>
          <p:nvPr>
            <p:ph type="dt" sz="quarter" idx="1"/>
          </p:nvPr>
        </p:nvSpPr>
        <p:spPr>
          <a:xfrm>
            <a:off x="4021072" y="0"/>
            <a:ext cx="3082958" cy="511395"/>
          </a:xfrm>
          <a:prstGeom prst="rect">
            <a:avLst/>
          </a:prstGeom>
          <a:noFill/>
          <a:ln>
            <a:noFill/>
          </a:ln>
        </p:spPr>
        <p:txBody>
          <a:bodyPr vert="horz" wrap="none" lIns="85491" tIns="42746" rIns="85491" bIns="42746" anchorCtr="0" compatLnSpc="0">
            <a:noAutofit/>
          </a:bodyPr>
          <a:lstStyle/>
          <a:p>
            <a:pPr algn="r" hangingPunct="0">
              <a:defRPr sz="1400"/>
            </a:pPr>
            <a:endParaRPr lang="en-GB" sz="1300"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Segnaposto piè di pagina 3"/>
          <p:cNvSpPr txBox="1">
            <a:spLocks noGrp="1"/>
          </p:cNvSpPr>
          <p:nvPr>
            <p:ph type="ftr" sz="quarter" idx="2"/>
          </p:nvPr>
        </p:nvSpPr>
        <p:spPr>
          <a:xfrm>
            <a:off x="0" y="9723052"/>
            <a:ext cx="3082958" cy="511395"/>
          </a:xfrm>
          <a:prstGeom prst="rect">
            <a:avLst/>
          </a:prstGeom>
          <a:noFill/>
          <a:ln>
            <a:noFill/>
          </a:ln>
        </p:spPr>
        <p:txBody>
          <a:bodyPr vert="horz" wrap="none" lIns="85491" tIns="42746" rIns="85491" bIns="42746" anchor="b" anchorCtr="0" compatLnSpc="0">
            <a:noAutofit/>
          </a:bodyPr>
          <a:lstStyle/>
          <a:p>
            <a:pPr hangingPunct="0">
              <a:defRPr sz="1400"/>
            </a:pPr>
            <a:endParaRPr lang="en-GB" sz="1300"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Segnaposto numero diapositiva 4"/>
          <p:cNvSpPr txBox="1">
            <a:spLocks noGrp="1"/>
          </p:cNvSpPr>
          <p:nvPr>
            <p:ph type="sldNum" sz="quarter" idx="3"/>
          </p:nvPr>
        </p:nvSpPr>
        <p:spPr>
          <a:xfrm>
            <a:off x="4021072" y="9723052"/>
            <a:ext cx="3082958" cy="511395"/>
          </a:xfrm>
          <a:prstGeom prst="rect">
            <a:avLst/>
          </a:prstGeom>
          <a:noFill/>
          <a:ln>
            <a:noFill/>
          </a:ln>
        </p:spPr>
        <p:txBody>
          <a:bodyPr vert="horz" wrap="none" lIns="85491" tIns="42746" rIns="85491" bIns="42746" anchor="b" anchorCtr="0" compatLnSpc="0">
            <a:noAutofit/>
          </a:bodyPr>
          <a:lstStyle/>
          <a:p>
            <a:pPr algn="r" hangingPunct="0">
              <a:defRPr sz="1400"/>
            </a:pPr>
            <a:fld id="{1B5F34D1-3B0D-445F-AA7D-C606466AA89C}" type="slidenum">
              <a:pPr algn="r" hangingPunct="0">
                <a:defRPr sz="1400"/>
              </a:pPr>
              <a:t>‹N›</a:t>
            </a:fld>
            <a:endParaRPr lang="en-GB" sz="1300"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3249356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77875"/>
            <a:ext cx="5114925" cy="3836988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3"/>
          </p:nvPr>
        </p:nvSpPr>
        <p:spPr>
          <a:xfrm>
            <a:off x="710437" y="4861354"/>
            <a:ext cx="5683156" cy="460531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" name="Segnaposto intestazione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082958" cy="51139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rtl="0" hangingPunct="0">
              <a:buNone/>
              <a:tabLst/>
              <a:defRPr lang="en-GB" sz="13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en-GB"/>
          </a:p>
        </p:txBody>
      </p:sp>
      <p:sp>
        <p:nvSpPr>
          <p:cNvPr id="5" name="Segnaposto data 4"/>
          <p:cNvSpPr txBox="1">
            <a:spLocks noGrp="1"/>
          </p:cNvSpPr>
          <p:nvPr>
            <p:ph type="dt" idx="1"/>
          </p:nvPr>
        </p:nvSpPr>
        <p:spPr>
          <a:xfrm>
            <a:off x="4021072" y="0"/>
            <a:ext cx="3082958" cy="51139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rtl="0" hangingPunct="0">
              <a:buNone/>
              <a:tabLst/>
              <a:defRPr lang="en-GB" sz="13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en-GB"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4"/>
          </p:nvPr>
        </p:nvSpPr>
        <p:spPr>
          <a:xfrm>
            <a:off x="0" y="9723052"/>
            <a:ext cx="3082958" cy="51139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rtl="0" hangingPunct="0">
              <a:buNone/>
              <a:tabLst/>
              <a:defRPr lang="en-GB" sz="13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en-GB"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xfrm>
            <a:off x="4021072" y="9723052"/>
            <a:ext cx="3082958" cy="51139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algn="r" rtl="0" hangingPunct="0">
              <a:buNone/>
              <a:tabLst/>
              <a:defRPr lang="en-GB" sz="13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098B12DC-F090-454B-B323-24D09988C773}" type="slidenum"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9174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en-GB" sz="2000" b="0" i="0" u="none" strike="noStrike" kern="1200">
        <a:ln>
          <a:noFill/>
        </a:ln>
        <a:latin typeface="Arial" pitchFamily="18"/>
        <a:ea typeface="Microsoft YaHei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42DFA03-4740-436A-AED1-672100DA3587}" type="slidenum">
              <a:t>1</a:t>
            </a:fld>
            <a:endParaRPr lang="en-GB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3775" y="777875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10437" y="4861354"/>
            <a:ext cx="5683156" cy="4605656"/>
          </a:xfrm>
        </p:spPr>
        <p:txBody>
          <a:bodyPr/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2E6CDED-931A-496A-B1B8-BDDC6A2180AC}" type="slidenum">
              <a:t>11</a:t>
            </a:fld>
            <a:endParaRPr lang="en-GB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3775" y="777875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10437" y="4861354"/>
            <a:ext cx="5683156" cy="4605656"/>
          </a:xfrm>
        </p:spPr>
        <p:txBody>
          <a:bodyPr/>
          <a:lstStyle/>
          <a:p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9019802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2E6CDED-931A-496A-B1B8-BDDC6A2180AC}" type="slidenum">
              <a:t>12</a:t>
            </a:fld>
            <a:endParaRPr lang="en-GB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3775" y="777875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10437" y="4861354"/>
            <a:ext cx="5683156" cy="4605656"/>
          </a:xfrm>
        </p:spPr>
        <p:txBody>
          <a:bodyPr/>
          <a:lstStyle/>
          <a:p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8096088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2E6CDED-931A-496A-B1B8-BDDC6A2180AC}" type="slidenum">
              <a:t>13</a:t>
            </a:fld>
            <a:endParaRPr lang="en-GB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3775" y="777875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10437" y="4861354"/>
            <a:ext cx="5683156" cy="4605656"/>
          </a:xfrm>
        </p:spPr>
        <p:txBody>
          <a:bodyPr/>
          <a:lstStyle/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528490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2E6CDED-931A-496A-B1B8-BDDC6A2180AC}" type="slidenum">
              <a:t>14</a:t>
            </a:fld>
            <a:endParaRPr lang="en-GB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3775" y="777875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10437" y="4861354"/>
            <a:ext cx="5683156" cy="4605656"/>
          </a:xfrm>
        </p:spPr>
        <p:txBody>
          <a:bodyPr/>
          <a:lstStyle/>
          <a:p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22123007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2E6CDED-931A-496A-B1B8-BDDC6A2180AC}" type="slidenum">
              <a:t>15</a:t>
            </a:fld>
            <a:endParaRPr lang="en-GB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3775" y="777875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10437" y="4861354"/>
            <a:ext cx="5683156" cy="4605656"/>
          </a:xfrm>
        </p:spPr>
        <p:txBody>
          <a:bodyPr/>
          <a:lstStyle/>
          <a:p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9039143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2E6CDED-931A-496A-B1B8-BDDC6A2180AC}" type="slidenum">
              <a:t>16</a:t>
            </a:fld>
            <a:endParaRPr lang="en-GB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3775" y="777875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10437" y="4861354"/>
            <a:ext cx="5683156" cy="4605656"/>
          </a:xfrm>
        </p:spPr>
        <p:txBody>
          <a:bodyPr/>
          <a:lstStyle/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40064015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2E6CDED-931A-496A-B1B8-BDDC6A2180AC}" type="slidenum">
              <a:t>17</a:t>
            </a:fld>
            <a:endParaRPr lang="en-GB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3775" y="777875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10437" y="4861354"/>
            <a:ext cx="5683156" cy="4605656"/>
          </a:xfrm>
        </p:spPr>
        <p:txBody>
          <a:bodyPr/>
          <a:lstStyle/>
          <a:p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7417974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2E6CDED-931A-496A-B1B8-BDDC6A2180AC}" type="slidenum">
              <a:t>18</a:t>
            </a:fld>
            <a:endParaRPr lang="en-GB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3775" y="777875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10437" y="4861354"/>
            <a:ext cx="5683156" cy="4605656"/>
          </a:xfrm>
        </p:spPr>
        <p:txBody>
          <a:bodyPr/>
          <a:lstStyle/>
          <a:p>
            <a:endParaRPr lang="en-US" altLang="it-IT" sz="2300" dirty="0">
              <a:solidFill>
                <a:srgbClr val="FF0000"/>
              </a:solidFill>
            </a:endParaRPr>
          </a:p>
          <a:p>
            <a:endParaRPr lang="en-US" altLang="it-IT" sz="2300" dirty="0">
              <a:solidFill>
                <a:srgbClr val="FF0000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79014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2E6CDED-931A-496A-B1B8-BDDC6A2180AC}" type="slidenum">
              <a:t>19</a:t>
            </a:fld>
            <a:endParaRPr lang="en-GB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3775" y="777875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10437" y="4861354"/>
            <a:ext cx="5683156" cy="4605656"/>
          </a:xfrm>
        </p:spPr>
        <p:txBody>
          <a:bodyPr/>
          <a:lstStyle/>
          <a:p>
            <a:pPr>
              <a:buClrTx/>
              <a:buFontTx/>
              <a:buNone/>
            </a:pPr>
            <a:endParaRPr lang="en-US" altLang="it-IT" sz="23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08331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2E6CDED-931A-496A-B1B8-BDDC6A2180AC}" type="slidenum">
              <a:t>20</a:t>
            </a:fld>
            <a:endParaRPr lang="en-GB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3775" y="777875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10437" y="4861354"/>
            <a:ext cx="5683156" cy="4605656"/>
          </a:xfrm>
        </p:spPr>
        <p:txBody>
          <a:bodyPr/>
          <a:lstStyle/>
          <a:p>
            <a:endParaRPr lang="en-US" sz="1900" dirty="0"/>
          </a:p>
          <a:p>
            <a:endParaRPr lang="en-US" sz="19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6433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2E6CDED-931A-496A-B1B8-BDDC6A2180AC}" type="slidenum">
              <a:t>3</a:t>
            </a:fld>
            <a:endParaRPr lang="en-GB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3775" y="777875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10437" y="4861354"/>
            <a:ext cx="5683156" cy="4605656"/>
          </a:xfrm>
        </p:spPr>
        <p:txBody>
          <a:bodyPr/>
          <a:lstStyle/>
          <a:p>
            <a:endParaRPr lang="en-GB" sz="1100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2E6CDED-931A-496A-B1B8-BDDC6A2180AC}" type="slidenum">
              <a:t>21</a:t>
            </a:fld>
            <a:endParaRPr lang="en-GB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3775" y="777875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10437" y="4861354"/>
            <a:ext cx="5683156" cy="4605656"/>
          </a:xfrm>
        </p:spPr>
        <p:txBody>
          <a:bodyPr/>
          <a:lstStyle/>
          <a:p>
            <a:endParaRPr lang="en-US" sz="1900" dirty="0"/>
          </a:p>
          <a:p>
            <a:endParaRPr lang="en-US" sz="19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17256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2E6CDED-931A-496A-B1B8-BDDC6A2180AC}" type="slidenum">
              <a:t>22</a:t>
            </a:fld>
            <a:endParaRPr lang="en-GB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3775" y="777875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10437" y="4861354"/>
            <a:ext cx="5683156" cy="4605656"/>
          </a:xfrm>
        </p:spPr>
        <p:txBody>
          <a:bodyPr/>
          <a:lstStyle/>
          <a:p>
            <a:endParaRPr lang="en-US" sz="1900" dirty="0"/>
          </a:p>
          <a:p>
            <a:endParaRPr lang="en-US" sz="19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76430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2E6CDED-931A-496A-B1B8-BDDC6A2180AC}" type="slidenum">
              <a:t>24</a:t>
            </a:fld>
            <a:endParaRPr lang="en-GB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3775" y="777875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10437" y="4861354"/>
            <a:ext cx="5683156" cy="4605656"/>
          </a:xfrm>
        </p:spPr>
        <p:txBody>
          <a:bodyPr/>
          <a:lstStyle/>
          <a:p>
            <a:endParaRPr lang="en-US" sz="1900" dirty="0"/>
          </a:p>
          <a:p>
            <a:endParaRPr lang="en-US" sz="19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32353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2E6CDED-931A-496A-B1B8-BDDC6A2180AC}" type="slidenum">
              <a:t>25</a:t>
            </a:fld>
            <a:endParaRPr lang="en-GB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3775" y="777875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10437" y="4861354"/>
            <a:ext cx="5683156" cy="4605656"/>
          </a:xfrm>
        </p:spPr>
        <p:txBody>
          <a:bodyPr/>
          <a:lstStyle/>
          <a:p>
            <a:endParaRPr lang="en-US" sz="1900" dirty="0"/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34485914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2E6CDED-931A-496A-B1B8-BDDC6A2180AC}" type="slidenum">
              <a:t>26</a:t>
            </a:fld>
            <a:endParaRPr lang="en-GB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3775" y="777875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10437" y="4861354"/>
            <a:ext cx="5683156" cy="4605656"/>
          </a:xfrm>
        </p:spPr>
        <p:txBody>
          <a:bodyPr/>
          <a:lstStyle/>
          <a:p>
            <a:endParaRPr lang="en-US" sz="1900" dirty="0"/>
          </a:p>
          <a:p>
            <a:endParaRPr lang="en-US" sz="19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74022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2E6CDED-931A-496A-B1B8-BDDC6A2180AC}" type="slidenum">
              <a:t>27</a:t>
            </a:fld>
            <a:endParaRPr lang="en-GB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3775" y="777875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10437" y="4861354"/>
            <a:ext cx="5683156" cy="4605656"/>
          </a:xfrm>
        </p:spPr>
        <p:txBody>
          <a:bodyPr/>
          <a:lstStyle/>
          <a:p>
            <a:pPr marL="205178" indent="-205178" defTabSz="868589">
              <a:defRPr/>
            </a:pPr>
            <a:endParaRPr lang="en-US" sz="1900" dirty="0"/>
          </a:p>
          <a:p>
            <a:pPr marL="205178" indent="-205178" defTabSz="868589">
              <a:defRPr/>
            </a:pPr>
            <a:endParaRPr lang="it-IT" sz="1900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61026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2E6CDED-931A-496A-B1B8-BDDC6A2180AC}" type="slidenum">
              <a:t>28</a:t>
            </a:fld>
            <a:endParaRPr lang="en-GB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3775" y="777875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10437" y="4861354"/>
            <a:ext cx="5683156" cy="460565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7672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2E6CDED-931A-496A-B1B8-BDDC6A2180AC}" type="slidenum">
              <a:t>29</a:t>
            </a:fld>
            <a:endParaRPr lang="en-GB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3775" y="777875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10437" y="4861354"/>
            <a:ext cx="5683156" cy="4605656"/>
          </a:xfrm>
        </p:spPr>
        <p:txBody>
          <a:bodyPr/>
          <a:lstStyle/>
          <a:p>
            <a:endParaRPr lang="en-US" dirty="0"/>
          </a:p>
          <a:p>
            <a:pPr marL="205178" indent="-205178" defTabSz="868589">
              <a:defRPr/>
            </a:pPr>
            <a:r>
              <a:rPr lang="en-US" sz="1900" dirty="0"/>
              <a:t>    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98289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2E6CDED-931A-496A-B1B8-BDDC6A2180AC}" type="slidenum">
              <a:t>30</a:t>
            </a:fld>
            <a:endParaRPr lang="en-GB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3775" y="777875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10437" y="4861354"/>
            <a:ext cx="5683156" cy="4605656"/>
          </a:xfrm>
        </p:spPr>
        <p:txBody>
          <a:bodyPr/>
          <a:lstStyle/>
          <a:p>
            <a:endParaRPr lang="en-GB" sz="1100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51295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2E6CDED-931A-496A-B1B8-BDDC6A2180AC}" type="slidenum">
              <a:t>31</a:t>
            </a:fld>
            <a:endParaRPr lang="en-GB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3775" y="777875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10437" y="4861354"/>
            <a:ext cx="5683156" cy="4605656"/>
          </a:xfrm>
        </p:spPr>
        <p:txBody>
          <a:bodyPr/>
          <a:lstStyle/>
          <a:p>
            <a:endParaRPr lang="en-GB" sz="1100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1050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2E6CDED-931A-496A-B1B8-BDDC6A2180AC}" type="slidenum">
              <a:t>4</a:t>
            </a:fld>
            <a:endParaRPr lang="en-GB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3775" y="777875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10437" y="4861354"/>
            <a:ext cx="5683156" cy="4605656"/>
          </a:xfrm>
        </p:spPr>
        <p:txBody>
          <a:bodyPr/>
          <a:lstStyle/>
          <a:p>
            <a:br>
              <a:rPr lang="en-US" sz="1100" dirty="0"/>
            </a:b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7580927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2E6CDED-931A-496A-B1B8-BDDC6A2180AC}" type="slidenum">
              <a:t>32</a:t>
            </a:fld>
            <a:endParaRPr lang="en-GB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3775" y="777875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10437" y="4861354"/>
            <a:ext cx="5683156" cy="4605656"/>
          </a:xfrm>
        </p:spPr>
        <p:txBody>
          <a:bodyPr/>
          <a:lstStyle/>
          <a:p>
            <a:endParaRPr lang="en-GB" sz="1100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03125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2E6CDED-931A-496A-B1B8-BDDC6A2180AC}" type="slidenum">
              <a:t>33</a:t>
            </a:fld>
            <a:endParaRPr lang="en-GB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3775" y="777875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10437" y="4861354"/>
            <a:ext cx="5683156" cy="4605656"/>
          </a:xfrm>
        </p:spPr>
        <p:txBody>
          <a:bodyPr/>
          <a:lstStyle/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5629528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2E6CDED-931A-496A-B1B8-BDDC6A2180AC}" type="slidenum">
              <a:t>34</a:t>
            </a:fld>
            <a:endParaRPr lang="en-GB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3775" y="777875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10437" y="4861354"/>
            <a:ext cx="5683156" cy="4605656"/>
          </a:xfrm>
        </p:spPr>
        <p:txBody>
          <a:bodyPr/>
          <a:lstStyle/>
          <a:p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32696711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098B12DC-F090-454B-B323-24D09988C773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6221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2E6CDED-931A-496A-B1B8-BDDC6A2180AC}" type="slidenum">
              <a:t>36</a:t>
            </a:fld>
            <a:endParaRPr lang="en-GB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3775" y="777875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10437" y="4861354"/>
            <a:ext cx="5683156" cy="4605656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54588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2E6CDED-931A-496A-B1B8-BDDC6A2180AC}" type="slidenum">
              <a:t>37</a:t>
            </a:fld>
            <a:endParaRPr lang="en-GB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3775" y="777875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10437" y="4861354"/>
            <a:ext cx="5683156" cy="4605656"/>
          </a:xfrm>
        </p:spPr>
        <p:txBody>
          <a:bodyPr/>
          <a:lstStyle/>
          <a:p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14502128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2E6CDED-931A-496A-B1B8-BDDC6A2180AC}" type="slidenum">
              <a:t>38</a:t>
            </a:fld>
            <a:endParaRPr lang="en-GB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3775" y="777875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10437" y="4861354"/>
            <a:ext cx="5683156" cy="4605656"/>
          </a:xfrm>
        </p:spPr>
        <p:txBody>
          <a:bodyPr/>
          <a:lstStyle/>
          <a:p>
            <a:endParaRPr lang="en-US" sz="1100" dirty="0"/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34275104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2E6CDED-931A-496A-B1B8-BDDC6A2180AC}" type="slidenum">
              <a:t>39</a:t>
            </a:fld>
            <a:endParaRPr lang="en-GB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3775" y="777875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10437" y="4861354"/>
            <a:ext cx="5683156" cy="4605656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19661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2E6CDED-931A-496A-B1B8-BDDC6A2180AC}" type="slidenum">
              <a:t>40</a:t>
            </a:fld>
            <a:endParaRPr lang="en-GB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3775" y="777875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10437" y="4861354"/>
            <a:ext cx="5683156" cy="4605656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9437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2E6CDED-931A-496A-B1B8-BDDC6A2180AC}" type="slidenum">
              <a:t>41</a:t>
            </a:fld>
            <a:endParaRPr lang="en-GB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3775" y="777875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10437" y="4861354"/>
            <a:ext cx="5683156" cy="4605656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7114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2E6CDED-931A-496A-B1B8-BDDC6A2180AC}" type="slidenum">
              <a:t>5</a:t>
            </a:fld>
            <a:endParaRPr lang="en-GB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3775" y="777875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10437" y="4861354"/>
            <a:ext cx="5683156" cy="4605656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19982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2E6CDED-931A-496A-B1B8-BDDC6A2180AC}" type="slidenum">
              <a:t>42</a:t>
            </a:fld>
            <a:endParaRPr lang="en-GB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3775" y="777875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10437" y="4861354"/>
            <a:ext cx="5683156" cy="4605656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92622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098B12DC-F090-454B-B323-24D09988C773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9427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2E6CDED-931A-496A-B1B8-BDDC6A2180AC}" type="slidenum">
              <a:t>6</a:t>
            </a:fld>
            <a:endParaRPr lang="en-GB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3775" y="777875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10437" y="4861354"/>
            <a:ext cx="5683156" cy="4605656"/>
          </a:xfrm>
        </p:spPr>
        <p:txBody>
          <a:bodyPr/>
          <a:lstStyle/>
          <a:p>
            <a:br>
              <a:rPr lang="en-US" sz="1100" dirty="0"/>
            </a:b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173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2E6CDED-931A-496A-B1B8-BDDC6A2180AC}" type="slidenum">
              <a:t>7</a:t>
            </a:fld>
            <a:endParaRPr lang="en-GB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3775" y="777875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10437" y="4861354"/>
            <a:ext cx="5683156" cy="4605656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6415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2E6CDED-931A-496A-B1B8-BDDC6A2180AC}" type="slidenum">
              <a:t>8</a:t>
            </a:fld>
            <a:endParaRPr lang="en-GB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3775" y="777875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10437" y="4861354"/>
            <a:ext cx="5683156" cy="4605656"/>
          </a:xfrm>
        </p:spPr>
        <p:txBody>
          <a:bodyPr/>
          <a:lstStyle/>
          <a:p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38028164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2E6CDED-931A-496A-B1B8-BDDC6A2180AC}" type="slidenum">
              <a:t>9</a:t>
            </a:fld>
            <a:endParaRPr lang="en-GB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3775" y="777875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10437" y="4861354"/>
            <a:ext cx="5683156" cy="4605656"/>
          </a:xfrm>
        </p:spPr>
        <p:txBody>
          <a:bodyPr/>
          <a:lstStyle/>
          <a:p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170140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2E6CDED-931A-496A-B1B8-BDDC6A2180AC}" type="slidenum">
              <a:t>10</a:t>
            </a:fld>
            <a:endParaRPr lang="en-GB"/>
          </a:p>
        </p:txBody>
      </p:sp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3775" y="777875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10437" y="4861354"/>
            <a:ext cx="5683156" cy="4605656"/>
          </a:xfrm>
        </p:spPr>
        <p:txBody>
          <a:bodyPr/>
          <a:lstStyle/>
          <a:p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749096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D1618ECA-79CB-47F3-B3AC-77F05CCA05A5}" type="datetime1">
              <a:rPr lang="en-GB" smtClean="0"/>
              <a:pPr lvl="0"/>
              <a:t>27/11/2019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85DD288-36FB-4FA0-8EFF-9D65101144E3}" type="slidenum"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1380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D1618ECA-79CB-47F3-B3AC-77F05CCA05A5}" type="datetime1">
              <a:rPr lang="en-GB" smtClean="0"/>
              <a:pPr lvl="0"/>
              <a:t>27/11/2019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BC691CA-9ADE-4BF6-85DD-EE2A5A331DA4}" type="slidenum"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4304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7400" cy="585787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787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D1618ECA-79CB-47F3-B3AC-77F05CCA05A5}" type="datetime1">
              <a:rPr lang="en-GB" smtClean="0"/>
              <a:pPr lvl="0"/>
              <a:t>27/11/2019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8326799-1477-4B9F-8902-EF5DCA336457}" type="slidenum"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0987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 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52950" y="2253162"/>
            <a:ext cx="7773120" cy="1470394"/>
          </a:xfrm>
          <a:prstGeom prst="rect">
            <a:avLst/>
          </a:prstGeom>
        </p:spPr>
        <p:txBody>
          <a:bodyPr anchor="ctr" anchorCtr="0"/>
          <a:lstStyle>
            <a:lvl1pPr>
              <a:defRPr sz="3266" baseline="0">
                <a:latin typeface="+mj-lt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608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fld id="{A6424678-A671-4DB8-82B7-31CC4636CAD7}" type="slidenum">
              <a:rPr lang="it-IT" smtClean="0">
                <a:latin typeface="Arial" panose="020B0604020202020204" pitchFamily="34" charset="0"/>
                <a:ea typeface="MS PGothic" panose="020B0600070205080204" pitchFamily="34" charset="-128"/>
              </a:rPr>
              <a:pPr defTabSz="406086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SzPct val="100000"/>
              </a:pPr>
              <a:t>‹N›</a:t>
            </a:fld>
            <a:endParaRPr lang="it-IT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36915643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4D86A4B1-8058-43A0-9273-316FFD3F2605}" type="datetime1">
              <a:rPr lang="en-GB" smtClean="0"/>
              <a:pPr lvl="0"/>
              <a:t>27/11/2019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1F0673E-D03F-45E0-A56C-2653BBB85483}" type="slidenum"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396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4D86A4B1-8058-43A0-9273-316FFD3F2605}" type="datetime1">
              <a:rPr lang="en-GB" smtClean="0"/>
              <a:pPr lvl="0"/>
              <a:t>27/11/2019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4CDE5AF-0074-4046-8495-BBBAFAAC46A4}" type="slidenum"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3396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4D86A4B1-8058-43A0-9273-316FFD3F2605}" type="datetime1">
              <a:rPr lang="en-GB" smtClean="0"/>
              <a:pPr lvl="0"/>
              <a:t>27/11/2019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3EDF846-FCA3-45CB-8164-D72736F3B657}" type="slidenum"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84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8600" cy="452596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4963"/>
            <a:ext cx="4038600" cy="452596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4D86A4B1-8058-43A0-9273-316FFD3F2605}" type="datetime1">
              <a:rPr lang="en-GB" smtClean="0"/>
              <a:pPr lvl="0"/>
              <a:t>27/11/2019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A86BFEC-DA4E-4943-BD7A-CF06F90BCBC0}" type="slidenum"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60120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4D86A4B1-8058-43A0-9273-316FFD3F2605}" type="datetime1">
              <a:rPr lang="en-GB" smtClean="0"/>
              <a:pPr lvl="0"/>
              <a:t>27/11/2019</a:t>
            </a:fld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F2C03DA-2DBB-4E78-B228-E0B0B44CCE4A}" type="slidenum"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00093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4D86A4B1-8058-43A0-9273-316FFD3F2605}" type="datetime1">
              <a:rPr lang="en-GB" smtClean="0"/>
              <a:pPr lvl="0"/>
              <a:t>27/11/2019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DE726BD-3000-4EE9-9B4B-4C70D115106C}" type="slidenum"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5398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4D86A4B1-8058-43A0-9273-316FFD3F2605}" type="datetime1">
              <a:rPr lang="en-GB" smtClean="0"/>
              <a:pPr lvl="0"/>
              <a:t>27/11/2019</a:t>
            </a:fld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27C5CD8-1524-49E8-8D68-64384289DF65}" type="slidenum"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1212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D1618ECA-79CB-47F3-B3AC-77F05CCA05A5}" type="datetime1">
              <a:rPr lang="en-GB" smtClean="0"/>
              <a:pPr lvl="0"/>
              <a:t>27/11/2019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7EFEF0C-F75A-4951-8ECC-9527E49DDC78}" type="slidenum"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71130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4D86A4B1-8058-43A0-9273-316FFD3F2605}" type="datetime1">
              <a:rPr lang="en-GB" smtClean="0"/>
              <a:pPr lvl="0"/>
              <a:t>27/11/2019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71369D9-AE90-457D-8E60-294C2F443457}" type="slidenum"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9299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4D86A4B1-8058-43A0-9273-316FFD3F2605}" type="datetime1">
              <a:rPr lang="en-GB" smtClean="0"/>
              <a:pPr lvl="0"/>
              <a:t>27/11/2019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C51E84C-F886-42FC-8A96-2DF9C71EFBCC}" type="slidenum"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74160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4D86A4B1-8058-43A0-9273-316FFD3F2605}" type="datetime1">
              <a:rPr lang="en-GB" smtClean="0"/>
              <a:pPr lvl="0"/>
              <a:t>27/11/2019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47AA68D-23CA-42E5-867A-F58B738D2D34}" type="slidenum"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51438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1604963"/>
            <a:ext cx="2057400" cy="4525962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19800" cy="4525962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4D86A4B1-8058-43A0-9273-316FFD3F2605}" type="datetime1">
              <a:rPr lang="en-GB" smtClean="0"/>
              <a:pPr lvl="0"/>
              <a:t>27/11/2019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F1D2704-7D4E-47CA-A312-64EA40993488}" type="slidenum"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92120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A6C65C5-A703-4F53-902E-145D04B4B6CF}" type="datetime1">
              <a:rPr lang="en-GB" smtClean="0"/>
              <a:pPr lvl="0"/>
              <a:t>27/11/2019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CF97684-0C34-40CF-B310-11DF16B5A41D}" type="slidenum"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69953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A6C65C5-A703-4F53-902E-145D04B4B6CF}" type="datetime1">
              <a:rPr lang="en-GB" smtClean="0"/>
              <a:pPr lvl="0"/>
              <a:t>27/11/2019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9630DA0-DD99-44DB-8D49-7FC706432FFB}" type="slidenum"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41050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A6C65C5-A703-4F53-902E-145D04B4B6CF}" type="datetime1">
              <a:rPr lang="en-GB" smtClean="0"/>
              <a:pPr lvl="0"/>
              <a:t>27/11/2019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9CDFFDE-2DEE-40B9-AB92-8B47773F777F}" type="slidenum"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1924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A6C65C5-A703-4F53-902E-145D04B4B6CF}" type="datetime1">
              <a:rPr lang="en-GB" smtClean="0"/>
              <a:pPr lvl="0"/>
              <a:t>27/11/2019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8DDCBE5-A89D-48B9-82AB-12D97BDE472A}" type="slidenum"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99647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A6C65C5-A703-4F53-902E-145D04B4B6CF}" type="datetime1">
              <a:rPr lang="en-GB" smtClean="0"/>
              <a:pPr lvl="0"/>
              <a:t>27/11/2019</a:t>
            </a:fld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DC8C0B3-A94D-46C0-81B9-5652FEC903AF}" type="slidenum"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7220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A6C65C5-A703-4F53-902E-145D04B4B6CF}" type="datetime1">
              <a:rPr lang="en-GB" smtClean="0"/>
              <a:pPr lvl="0"/>
              <a:t>27/11/2019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C531D63-0E2D-4FE9-9FA4-C470E04B8425}" type="slidenum"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458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D1618ECA-79CB-47F3-B3AC-77F05CCA05A5}" type="datetime1">
              <a:rPr lang="en-GB" smtClean="0"/>
              <a:pPr lvl="0"/>
              <a:t>27/11/2019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7C7983B-807A-4DC4-B94B-6B4AB615CC24}" type="slidenum"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99782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A6C65C5-A703-4F53-902E-145D04B4B6CF}" type="datetime1">
              <a:rPr lang="en-GB" smtClean="0"/>
              <a:pPr lvl="0"/>
              <a:t>27/11/2019</a:t>
            </a:fld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651DC0E-B830-4536-97CF-BB3C1CBB1CE9}" type="slidenum"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54505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A6C65C5-A703-4F53-902E-145D04B4B6CF}" type="datetime1">
              <a:rPr lang="en-GB" smtClean="0"/>
              <a:pPr lvl="0"/>
              <a:t>27/11/2019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C3F37DC-6386-4275-A58F-783280B20199}" type="slidenum"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74243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A6C65C5-A703-4F53-902E-145D04B4B6CF}" type="datetime1">
              <a:rPr lang="en-GB" smtClean="0"/>
              <a:pPr lvl="0"/>
              <a:t>27/11/2019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C97EC0B-DDC6-4268-B3BD-99D9EC268D88}" type="slidenum"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98669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A6C65C5-A703-4F53-902E-145D04B4B6CF}" type="datetime1">
              <a:rPr lang="en-GB" smtClean="0"/>
              <a:pPr lvl="0"/>
              <a:t>27/11/2019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2F0D1E9-D770-4CB4-A59F-E1C67C5013B3}" type="slidenum"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72022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A6C65C5-A703-4F53-902E-145D04B4B6CF}" type="datetime1">
              <a:rPr lang="en-GB" smtClean="0"/>
              <a:pPr lvl="0"/>
              <a:t>27/11/2019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9B0C1B0-AB8A-4242-98DD-4A5C957850CA}" type="slidenum"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747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8600" cy="452596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4963"/>
            <a:ext cx="4038600" cy="452596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D1618ECA-79CB-47F3-B3AC-77F05CCA05A5}" type="datetime1">
              <a:rPr lang="en-GB" smtClean="0"/>
              <a:pPr lvl="0"/>
              <a:t>27/11/2019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C6CEB4C-0340-492D-BDED-7AB69F9477E0}" type="slidenum"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787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D1618ECA-79CB-47F3-B3AC-77F05CCA05A5}" type="datetime1">
              <a:rPr lang="en-GB" smtClean="0"/>
              <a:pPr lvl="0"/>
              <a:t>27/11/2019</a:t>
            </a:fld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8355199-0BD9-4036-8A6C-D6349B90E4FE}" type="slidenum"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912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D1618ECA-79CB-47F3-B3AC-77F05CCA05A5}" type="datetime1">
              <a:rPr lang="en-GB" smtClean="0"/>
              <a:pPr lvl="0"/>
              <a:t>27/11/2019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07B58DD-C515-49C9-A293-45980D5C50E3}" type="slidenum"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236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D1618ECA-79CB-47F3-B3AC-77F05CCA05A5}" type="datetime1">
              <a:rPr lang="en-GB" smtClean="0"/>
              <a:pPr lvl="0"/>
              <a:t>27/11/2019</a:t>
            </a:fld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012B33F-A4F5-44ED-A2C0-072FADFCFF4B}" type="slidenum"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84328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D1618ECA-79CB-47F3-B3AC-77F05CCA05A5}" type="datetime1">
              <a:rPr lang="en-GB" smtClean="0"/>
              <a:pPr lvl="0"/>
              <a:t>27/11/2019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D006F2D-6A14-43BF-9DD2-BD5873FD42D6}" type="slidenum"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2934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D1618ECA-79CB-47F3-B3AC-77F05CCA05A5}" type="datetime1">
              <a:rPr lang="en-GB" smtClean="0"/>
              <a:pPr lvl="0"/>
              <a:t>27/11/2019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EEAAB5C-1736-4259-BB2A-5DE4DA8EA080}" type="slidenum"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882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 txBox="1">
            <a:spLocks noGrp="1"/>
          </p:cNvSpPr>
          <p:nvPr>
            <p:ph type="dt" sz="half" idx="2"/>
          </p:nvPr>
        </p:nvSpPr>
        <p:spPr>
          <a:xfrm>
            <a:off x="457200" y="6356520"/>
            <a:ext cx="213336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en-GB" sz="1800" b="0" i="0" u="none" strike="noStrike" kern="1200" spc="0">
                <a:solidFill>
                  <a:srgbClr val="000000"/>
                </a:solidFill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D1618ECA-79CB-47F3-B3AC-77F05CCA05A5}" type="datetime1">
              <a:rPr lang="en-GB"/>
              <a:pPr lvl="0"/>
              <a:t>27/11/2019</a:t>
            </a:fld>
            <a:endParaRPr lang="en-GB"/>
          </a:p>
        </p:txBody>
      </p:sp>
      <p:sp>
        <p:nvSpPr>
          <p:cNvPr id="3" name="Segnaposto piè di pagina 2"/>
          <p:cNvSpPr txBox="1">
            <a:spLocks noGrp="1"/>
          </p:cNvSpPr>
          <p:nvPr>
            <p:ph type="ftr" sz="quarter" idx="3"/>
          </p:nvPr>
        </p:nvSpPr>
        <p:spPr>
          <a:xfrm>
            <a:off x="3124079" y="6356520"/>
            <a:ext cx="289512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>
            <a:lvl1pPr lvl="0" rtl="0" hangingPunct="0">
              <a:buNone/>
              <a:tabLst/>
              <a:defRPr lang="en-GB" sz="2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en-GB"/>
          </a:p>
        </p:txBody>
      </p:sp>
      <p:sp>
        <p:nvSpPr>
          <p:cNvPr id="4" name="Segnaposto numero diapositiva 3"/>
          <p:cNvSpPr txBox="1">
            <a:spLocks noGrp="1"/>
          </p:cNvSpPr>
          <p:nvPr>
            <p:ph type="sldNum" sz="quarter" idx="4"/>
          </p:nvPr>
        </p:nvSpPr>
        <p:spPr>
          <a:xfrm>
            <a:off x="6553080" y="6356520"/>
            <a:ext cx="213336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en-GB" sz="1800" b="0" i="0" u="none" strike="noStrike" kern="1200" spc="0">
                <a:solidFill>
                  <a:srgbClr val="000000"/>
                </a:solidFill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1DAB506E-D2C9-4E73-AB86-1D827E6657C7}" type="slidenum">
              <a:t>‹N›</a:t>
            </a:fld>
            <a:endParaRPr lang="en-GB"/>
          </a:p>
        </p:txBody>
      </p:sp>
      <p:sp>
        <p:nvSpPr>
          <p:cNvPr id="5" name="Segnaposto titolo 4"/>
          <p:cNvSpPr txBox="1"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/>
          <a:p>
            <a:endParaRPr lang="it-IT"/>
          </a:p>
        </p:txBody>
      </p:sp>
      <p:sp>
        <p:nvSpPr>
          <p:cNvPr id="6" name="Segnaposto testo 5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229240" cy="45259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</p:sldLayoutIdLst>
  <p:txStyles>
    <p:titleStyle>
      <a:lvl1pPr algn="l" rtl="0" hangingPunct="1">
        <a:tabLst/>
        <a:defRPr lang="it-IT" sz="18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Mangal" pitchFamily="2"/>
        </a:defRPr>
      </a:lvl1pPr>
    </p:titleStyle>
    <p:bodyStyle>
      <a:lvl1pPr algn="l" rtl="0" hangingPunct="1">
        <a:spcBef>
          <a:spcPts val="0"/>
        </a:spcBef>
        <a:spcAft>
          <a:spcPts val="1417"/>
        </a:spcAft>
        <a:tabLst/>
        <a:defRPr lang="it-IT" sz="32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Mangal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685799" y="2130480"/>
            <a:ext cx="7772039" cy="1469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>
            <a:noAutofit/>
          </a:bodyPr>
          <a:lstStyle/>
          <a:p>
            <a:pPr lvl="0"/>
            <a:r>
              <a:rPr lang="it-IT"/>
              <a:t>Fate clic per modificare il formato del testo del titoloFare clic per modificare lo stile del titolo</a:t>
            </a:r>
          </a:p>
        </p:txBody>
      </p:sp>
      <p:sp>
        <p:nvSpPr>
          <p:cNvPr id="3" name="Segnaposto data 3"/>
          <p:cNvSpPr txBox="1">
            <a:spLocks noGrp="1"/>
          </p:cNvSpPr>
          <p:nvPr>
            <p:ph type="dt" sz="half" idx="2"/>
          </p:nvPr>
        </p:nvSpPr>
        <p:spPr>
          <a:xfrm>
            <a:off x="457200" y="6356520"/>
            <a:ext cx="213336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en-GB" sz="1800" b="0" i="0" u="none" strike="noStrike" kern="1200" spc="0">
                <a:solidFill>
                  <a:srgbClr val="000000"/>
                </a:solidFill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4D86A4B1-8058-43A0-9273-316FFD3F2605}" type="datetime1">
              <a:rPr lang="en-GB"/>
              <a:pPr lvl="0"/>
              <a:t>27/11/2019</a:t>
            </a:fld>
            <a:endParaRPr lang="en-GB"/>
          </a:p>
        </p:txBody>
      </p:sp>
      <p:sp>
        <p:nvSpPr>
          <p:cNvPr id="4" name="Segnaposto piè di pagina 4"/>
          <p:cNvSpPr txBox="1">
            <a:spLocks noGrp="1"/>
          </p:cNvSpPr>
          <p:nvPr>
            <p:ph type="ftr" sz="quarter" idx="3"/>
          </p:nvPr>
        </p:nvSpPr>
        <p:spPr>
          <a:xfrm>
            <a:off x="3124079" y="6356520"/>
            <a:ext cx="289512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>
            <a:lvl1pPr lvl="0" rtl="0" hangingPunct="0">
              <a:buNone/>
              <a:tabLst/>
              <a:defRPr lang="en-GB" sz="2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en-GB"/>
          </a:p>
        </p:txBody>
      </p:sp>
      <p:sp>
        <p:nvSpPr>
          <p:cNvPr id="5" name="Segnaposto numero diapositiva 5"/>
          <p:cNvSpPr txBox="1">
            <a:spLocks noGrp="1"/>
          </p:cNvSpPr>
          <p:nvPr>
            <p:ph type="sldNum" sz="quarter" idx="4"/>
          </p:nvPr>
        </p:nvSpPr>
        <p:spPr>
          <a:xfrm>
            <a:off x="6553080" y="6356520"/>
            <a:ext cx="213336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en-GB" sz="1800" b="0" i="0" u="none" strike="noStrike" kern="1200" spc="0">
                <a:solidFill>
                  <a:srgbClr val="000000"/>
                </a:solidFill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280224B2-08F4-4A91-81AB-3114BE532538}" type="slidenum">
              <a:t>‹N›</a:t>
            </a:fld>
            <a:endParaRPr lang="en-GB"/>
          </a:p>
        </p:txBody>
      </p:sp>
      <p:sp>
        <p:nvSpPr>
          <p:cNvPr id="6" name="Segnaposto testo 5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229240" cy="45259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lvl="0" algn="ctr" rtl="0" hangingPunct="1">
        <a:spcBef>
          <a:spcPts val="0"/>
        </a:spcBef>
        <a:spcAft>
          <a:spcPts val="0"/>
        </a:spcAft>
        <a:buNone/>
        <a:tabLst/>
        <a:defRPr lang="it-IT" sz="44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Mangal" pitchFamily="2"/>
        </a:defRPr>
      </a:lvl1pPr>
    </p:titleStyle>
    <p:bodyStyle>
      <a:lvl1pPr algn="l" rtl="0" hangingPunct="1">
        <a:spcBef>
          <a:spcPts val="0"/>
        </a:spcBef>
        <a:spcAft>
          <a:spcPts val="1417"/>
        </a:spcAft>
        <a:tabLst/>
        <a:defRPr lang="it-IT" sz="32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Mangal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>
            <a:noAutofit/>
          </a:bodyPr>
          <a:lstStyle/>
          <a:p>
            <a:pPr lvl="0"/>
            <a:r>
              <a:rPr lang="it-IT"/>
              <a:t>Fate clic per modificare il formato del testo del titoloFare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>
            <a:noAutofit/>
          </a:bodyPr>
          <a:lstStyle/>
          <a:p>
            <a:pPr lvl="0"/>
            <a:r>
              <a:rPr lang="it-IT"/>
              <a:t>Fate clic per modificare il formato del testo della struttura</a:t>
            </a:r>
          </a:p>
          <a:p>
            <a:pPr lvl="1"/>
            <a:r>
              <a:rPr lang="it-IT"/>
              <a:t>Secondo livello struttura</a:t>
            </a:r>
          </a:p>
          <a:p>
            <a:pPr lvl="2"/>
            <a:r>
              <a:rPr lang="it-IT"/>
              <a:t>Terzo livello struttura</a:t>
            </a:r>
          </a:p>
          <a:p>
            <a:pPr lvl="3"/>
            <a:r>
              <a:rPr lang="it-IT"/>
              <a:t>Quarto livello struttura</a:t>
            </a:r>
          </a:p>
          <a:p>
            <a:pPr lvl="4"/>
            <a:r>
              <a:rPr lang="it-IT"/>
              <a:t>Quinto livello struttura</a:t>
            </a:r>
          </a:p>
          <a:p>
            <a:pPr lvl="5"/>
            <a:r>
              <a:rPr lang="it-IT"/>
              <a:t>Sesto livello struttura</a:t>
            </a:r>
          </a:p>
          <a:p>
            <a:pPr lvl="6"/>
            <a:r>
              <a:rPr lang="it-IT"/>
              <a:t>Settimo livello struttura</a:t>
            </a:r>
          </a:p>
          <a:p>
            <a:pPr lvl="7"/>
            <a:r>
              <a:rPr lang="it-IT"/>
              <a:t>Ottavo livello struttura</a:t>
            </a:r>
          </a:p>
          <a:p>
            <a:pPr lvl="0"/>
            <a:r>
              <a:rPr lang="it-IT"/>
              <a:t>Nono livello strutturaFare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2"/>
          </p:nvPr>
        </p:nvSpPr>
        <p:spPr>
          <a:xfrm>
            <a:off x="457200" y="6356520"/>
            <a:ext cx="213336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en-GB" sz="1800" b="0" i="0" u="none" strike="noStrike" kern="1200" spc="0">
                <a:solidFill>
                  <a:srgbClr val="000000"/>
                </a:solidFill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1A6C65C5-A703-4F53-902E-145D04B4B6CF}" type="datetime1">
              <a:rPr lang="en-GB"/>
              <a:pPr lvl="0"/>
              <a:t>27/11/2019</a:t>
            </a:fld>
            <a:endParaRPr lang="en-GB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3"/>
          </p:nvPr>
        </p:nvSpPr>
        <p:spPr>
          <a:xfrm>
            <a:off x="3124079" y="6356520"/>
            <a:ext cx="289512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>
            <a:lvl1pPr lvl="0" rtl="0" hangingPunct="0">
              <a:buNone/>
              <a:tabLst/>
              <a:defRPr lang="en-GB" sz="2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en-GB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4"/>
          </p:nvPr>
        </p:nvSpPr>
        <p:spPr>
          <a:xfrm>
            <a:off x="6553080" y="6356520"/>
            <a:ext cx="213336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en-GB" sz="1800" b="0" i="0" u="none" strike="noStrike" kern="1200" spc="0">
                <a:solidFill>
                  <a:srgbClr val="000000"/>
                </a:solidFill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4CD5CC04-08E6-43A8-9A03-12F60950EC42}" type="slidenum">
              <a:t>‹N›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lvl="0" algn="ctr" rtl="0" hangingPunct="1">
        <a:spcBef>
          <a:spcPts val="0"/>
        </a:spcBef>
        <a:spcAft>
          <a:spcPts val="0"/>
        </a:spcAft>
        <a:buNone/>
        <a:tabLst/>
        <a:defRPr lang="it-IT" sz="44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Mangal" pitchFamily="2"/>
        </a:defRPr>
      </a:lvl1pPr>
    </p:titleStyle>
    <p:bodyStyle>
      <a:lvl1pPr lvl="0" algn="l" rtl="0" hangingPunct="1">
        <a:spcBef>
          <a:spcPts val="0"/>
        </a:spcBef>
        <a:spcAft>
          <a:spcPts val="1417"/>
        </a:spcAft>
        <a:buSzPct val="45000"/>
        <a:buFont typeface="StarSymbol"/>
        <a:buChar char="●"/>
        <a:tabLst/>
        <a:defRPr lang="it-IT" sz="32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Mangal" pitchFamily="2"/>
        </a:defRPr>
      </a:lvl1pPr>
      <a:lvl2pPr lvl="1" algn="l" rtl="0" hangingPunct="1">
        <a:spcBef>
          <a:spcPts val="0"/>
        </a:spcBef>
        <a:spcAft>
          <a:spcPts val="1417"/>
        </a:spcAft>
        <a:buSzPct val="75000"/>
        <a:buFont typeface="StarSymbol"/>
        <a:buChar char="–"/>
        <a:tabLst/>
        <a:defRPr lang="it-IT" sz="32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Mangal" pitchFamily="2"/>
        </a:defRPr>
      </a:lvl2pPr>
      <a:lvl3pPr lvl="2" algn="l" rtl="0" hangingPunct="1">
        <a:spcBef>
          <a:spcPts val="0"/>
        </a:spcBef>
        <a:spcAft>
          <a:spcPts val="1417"/>
        </a:spcAft>
        <a:buSzPct val="45000"/>
        <a:buFont typeface="StarSymbol"/>
        <a:buChar char="●"/>
        <a:tabLst/>
        <a:defRPr lang="it-IT" sz="32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Mangal" pitchFamily="2"/>
        </a:defRPr>
      </a:lvl3pPr>
      <a:lvl4pPr lvl="3" algn="l" rtl="0" hangingPunct="1">
        <a:spcBef>
          <a:spcPts val="0"/>
        </a:spcBef>
        <a:spcAft>
          <a:spcPts val="1417"/>
        </a:spcAft>
        <a:buSzPct val="75000"/>
        <a:buFont typeface="StarSymbol"/>
        <a:buChar char="–"/>
        <a:tabLst/>
        <a:defRPr lang="it-IT" sz="32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Mangal" pitchFamily="2"/>
        </a:defRPr>
      </a:lvl4pPr>
      <a:lvl5pPr lvl="4" algn="l" rtl="0" hangingPunct="1">
        <a:spcBef>
          <a:spcPts val="0"/>
        </a:spcBef>
        <a:spcAft>
          <a:spcPts val="1417"/>
        </a:spcAft>
        <a:buSzPct val="45000"/>
        <a:buFont typeface="StarSymbol"/>
        <a:buChar char="●"/>
        <a:tabLst/>
        <a:defRPr lang="it-IT" sz="32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Mangal" pitchFamily="2"/>
        </a:defRPr>
      </a:lvl5pPr>
      <a:lvl6pPr lvl="5" algn="l" rtl="0" hangingPunct="1">
        <a:spcBef>
          <a:spcPts val="0"/>
        </a:spcBef>
        <a:spcAft>
          <a:spcPts val="1417"/>
        </a:spcAft>
        <a:buSzPct val="45000"/>
        <a:buFont typeface="StarSymbol"/>
        <a:buChar char="●"/>
        <a:tabLst/>
        <a:defRPr lang="it-IT" sz="32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Mangal" pitchFamily="2"/>
        </a:defRPr>
      </a:lvl6pPr>
      <a:lvl7pPr lvl="6" algn="l" rtl="0" hangingPunct="1">
        <a:spcBef>
          <a:spcPts val="0"/>
        </a:spcBef>
        <a:spcAft>
          <a:spcPts val="1417"/>
        </a:spcAft>
        <a:buSzPct val="45000"/>
        <a:buFont typeface="StarSymbol"/>
        <a:buChar char="●"/>
        <a:tabLst/>
        <a:defRPr lang="it-IT" sz="32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Mangal" pitchFamily="2"/>
        </a:defRPr>
      </a:lvl7pPr>
      <a:lvl8pPr lvl="7" algn="l" rtl="0" hangingPunct="1">
        <a:spcBef>
          <a:spcPts val="0"/>
        </a:spcBef>
        <a:spcAft>
          <a:spcPts val="1417"/>
        </a:spcAft>
        <a:buSzPct val="45000"/>
        <a:buFont typeface="StarSymbol"/>
        <a:buChar char="●"/>
        <a:tabLst/>
        <a:defRPr lang="it-IT" sz="32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Mangal" pitchFamily="2"/>
        </a:defRPr>
      </a:lvl8pPr>
      <a:lvl9pPr marL="0" marR="0" lvl="0" indent="0" algn="l" rtl="0" hangingPunct="1">
        <a:spcBef>
          <a:spcPts val="638"/>
        </a:spcBef>
        <a:spcAft>
          <a:spcPts val="1417"/>
        </a:spcAft>
        <a:buSzPct val="45000"/>
        <a:buFont typeface="Arial" pitchFamily="32"/>
        <a:buChar char="•"/>
        <a:tabLst/>
        <a:defRPr lang="it-IT" sz="32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Mangal" pitchFamily="2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Relationship Id="rId9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5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emf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6.jpe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0.png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0.png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t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9" Type="http://schemas.openxmlformats.org/officeDocument/2006/relationships/image" Target="../media/image7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9.png"/><Relationship Id="rId4" Type="http://schemas.openxmlformats.org/officeDocument/2006/relationships/notesSlide" Target="../notesSlides/notesSlide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02" t="52497" r="5278"/>
          <a:stretch/>
        </p:blipFill>
        <p:spPr>
          <a:xfrm>
            <a:off x="824463" y="2294631"/>
            <a:ext cx="2804767" cy="2839618"/>
          </a:xfrm>
          <a:prstGeom prst="rect">
            <a:avLst/>
          </a:prstGeom>
        </p:spPr>
      </p:pic>
      <p:pic>
        <p:nvPicPr>
          <p:cNvPr id="15" name="Picture 29" descr="C:\Users\Silvia\silvia\talk\loghi\iom.jpg">
            <a:extLst>
              <a:ext uri="{FF2B5EF4-FFF2-40B4-BE49-F238E27FC236}">
                <a16:creationId xmlns:a16="http://schemas.microsoft.com/office/drawing/2014/main" id="{FC21F9CA-9C60-40E3-8141-E0BFC7E0E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466" y="5293456"/>
            <a:ext cx="1301937" cy="7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6"/>
          <p:cNvSpPr/>
          <p:nvPr/>
        </p:nvSpPr>
        <p:spPr>
          <a:xfrm>
            <a:off x="-72000" y="6392520"/>
            <a:ext cx="9219960" cy="359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17375E"/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asellaDiTesto 1"/>
          <p:cNvSpPr/>
          <p:nvPr/>
        </p:nvSpPr>
        <p:spPr>
          <a:xfrm>
            <a:off x="811800" y="358381"/>
            <a:ext cx="7452360" cy="272076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216000" lvl="0" indent="-216000" algn="ctr" hangingPunct="0">
              <a:defRPr/>
            </a:pPr>
            <a:r>
              <a:rPr lang="it-IT" sz="2800" b="1" dirty="0">
                <a:solidFill>
                  <a:srgbClr val="0000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YaHei" pitchFamily="2"/>
                <a:cs typeface="Mangal" pitchFamily="2"/>
              </a:rPr>
              <a:t>Forme non canoniche di DNA come target antitumorale: una ricerca al confine tra la Fisica e la Biologia</a:t>
            </a:r>
          </a:p>
          <a:p>
            <a:pPr marL="216000" lvl="0" indent="-216000" hangingPunct="0">
              <a:defRPr/>
            </a:pPr>
            <a:endParaRPr lang="en-GB" sz="2400" b="1" i="0" u="none" strike="noStrike" kern="1200" spc="0" dirty="0">
              <a:ln>
                <a:noFill/>
              </a:ln>
              <a:solidFill>
                <a:srgbClr val="000000"/>
              </a:solidFill>
              <a:latin typeface="Calibri" pitchFamily="34"/>
              <a:ea typeface="Microsoft YaHei" pitchFamily="2"/>
              <a:cs typeface="Arial" pitchFamily="34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latin typeface="Calibri" pitchFamily="34"/>
              </a:defRPr>
            </a:pPr>
            <a:endParaRPr lang="en-GB" sz="1200" b="1" i="0" u="none" strike="noStrike" kern="1200" spc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/>
              <a:ea typeface="Microsoft YaHei" pitchFamily="2"/>
              <a:cs typeface="Arial" pitchFamily="34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latin typeface="Calibri" pitchFamily="34"/>
              </a:defRPr>
            </a:pPr>
            <a:r>
              <a:rPr lang="en-GB" sz="2400" b="1" i="0" u="none" strike="noStrike" kern="1200" spc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Arial" pitchFamily="34"/>
              </a:rPr>
              <a:t>Lucia Comez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latin typeface="Calibri" pitchFamily="34"/>
              </a:defRPr>
            </a:pPr>
            <a:endParaRPr lang="en-GB" sz="2400" b="1" i="0" u="none" strike="noStrike" kern="1200" spc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/>
              <a:ea typeface="Microsoft YaHei" pitchFamily="2"/>
              <a:cs typeface="Arial" pitchFamily="34"/>
            </a:endParaRPr>
          </a:p>
        </p:txBody>
      </p:sp>
      <p:sp>
        <p:nvSpPr>
          <p:cNvPr id="4" name="Segnaposto numero diapositiva 2"/>
          <p:cNvSpPr txBox="1">
            <a:spLocks noGrp="1"/>
          </p:cNvSpPr>
          <p:nvPr>
            <p:ph type="sldNum" sz="quarter" idx="8"/>
          </p:nvPr>
        </p:nvSpPr>
        <p:spPr>
          <a:xfrm>
            <a:off x="8605080" y="6392520"/>
            <a:ext cx="358920" cy="36467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lvl="0"/>
            <a:fld id="{B6ABA187-4921-4B83-AEDF-98C77C09797E}" type="slidenum">
              <a:rPr>
                <a:solidFill>
                  <a:schemeClr val="bg1"/>
                </a:solidFill>
              </a:rPr>
              <a:t>1</a:t>
            </a:fld>
            <a:endParaRPr lang="en-GB" sz="1600" b="1" dirty="0">
              <a:solidFill>
                <a:schemeClr val="bg1"/>
              </a:solidFill>
              <a:latin typeface="Calibri Light" pitchFamily="34"/>
              <a:cs typeface="Arial" pitchFamily="34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72000" y="6398999"/>
            <a:ext cx="3658159" cy="37268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>
              <a:defRPr>
                <a:solidFill>
                  <a:srgbClr val="FFFFFF"/>
                </a:solidFill>
                <a:latin typeface="Calibri" pitchFamily="34"/>
              </a:defRPr>
            </a:pP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Caffé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Scientifico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,  27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novembre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2019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19" t="29944" b="50518"/>
          <a:stretch/>
        </p:blipFill>
        <p:spPr>
          <a:xfrm>
            <a:off x="4537980" y="2816673"/>
            <a:ext cx="4034483" cy="1418253"/>
          </a:xfrm>
          <a:prstGeom prst="rect">
            <a:avLst/>
          </a:prstGeom>
        </p:spPr>
      </p:pic>
      <p:sp>
        <p:nvSpPr>
          <p:cNvPr id="12" name="Text Box 14">
            <a:extLst>
              <a:ext uri="{FF2B5EF4-FFF2-40B4-BE49-F238E27FC236}">
                <a16:creationId xmlns:a16="http://schemas.microsoft.com/office/drawing/2014/main" id="{A7D8E8C4-2FCB-437A-BCA1-47CCB5C95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4862" y="5314471"/>
            <a:ext cx="5413604" cy="995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lIns="87014" tIns="43507" rIns="87014" bIns="43507">
            <a:spAutoFit/>
          </a:bodyPr>
          <a:lstStyle/>
          <a:p>
            <a:pPr>
              <a:defRPr/>
            </a:pPr>
            <a:r>
              <a:rPr lang="it-IT" sz="1900" b="1" dirty="0">
                <a:solidFill>
                  <a:srgbClr val="0000F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     Dipartimento di fisica e geologia Perugia (ITALY)</a:t>
            </a:r>
          </a:p>
          <a:p>
            <a:pPr>
              <a:defRPr/>
            </a:pPr>
            <a:r>
              <a:rPr lang="it-IT" sz="2000" b="1" dirty="0">
                <a:solidFill>
                  <a:srgbClr val="0000F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&amp; Consiglio Nazionale delle Ricerche</a:t>
            </a:r>
          </a:p>
          <a:p>
            <a:pPr>
              <a:defRPr/>
            </a:pPr>
            <a:endParaRPr lang="it-IT" sz="2000" b="1" i="1" dirty="0">
              <a:solidFill>
                <a:srgbClr val="86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pic>
        <p:nvPicPr>
          <p:cNvPr id="13" name="Picture 2" descr="C:\Users\Silvia\silvia\talk\loghi\cnr-logo2.png">
            <a:extLst>
              <a:ext uri="{FF2B5EF4-FFF2-40B4-BE49-F238E27FC236}">
                <a16:creationId xmlns:a16="http://schemas.microsoft.com/office/drawing/2014/main" id="{008923FB-EB8F-45A8-BF73-132E0A3AB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70403" y="5217398"/>
            <a:ext cx="884520" cy="75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 Box 14">
            <a:extLst>
              <a:ext uri="{FF2B5EF4-FFF2-40B4-BE49-F238E27FC236}">
                <a16:creationId xmlns:a16="http://schemas.microsoft.com/office/drawing/2014/main" id="{A1FB18D8-A7D8-4106-BA2B-E790EB103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7290" y="5170650"/>
            <a:ext cx="175792" cy="45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none" lIns="87014" tIns="43507" rIns="87014" bIns="43507">
            <a:spAutoFit/>
          </a:bodyPr>
          <a:lstStyle/>
          <a:p>
            <a:pPr>
              <a:defRPr/>
            </a:pPr>
            <a:endParaRPr lang="it-IT" sz="2400" b="1" dirty="0">
              <a:solidFill>
                <a:srgbClr val="86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2DB8A444-C1C5-430C-92F2-98CDB661F779}"/>
              </a:ext>
            </a:extLst>
          </p:cNvPr>
          <p:cNvSpPr/>
          <p:nvPr/>
        </p:nvSpPr>
        <p:spPr>
          <a:xfrm>
            <a:off x="3148758" y="1848701"/>
            <a:ext cx="28464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>
                <a:latin typeface="Calibri" pitchFamily="34"/>
              </a:defRPr>
            </a:pPr>
            <a:r>
              <a:rPr lang="en-GB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Arial" pitchFamily="34"/>
              </a:rPr>
              <a:t>Alessandro </a:t>
            </a:r>
            <a:r>
              <a:rPr lang="en-GB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Arial" pitchFamily="34"/>
              </a:rPr>
              <a:t>Paciaroni</a:t>
            </a:r>
            <a:endParaRPr lang="en-GB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/>
              <a:ea typeface="Microsoft YaHei" pitchFamily="2"/>
              <a:cs typeface="Arial" pitchFamily="34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9950DAEE-9BB7-4F65-9B27-48A03D7452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02" y="5280895"/>
            <a:ext cx="952500" cy="952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6"/>
          <p:cNvSpPr/>
          <p:nvPr/>
        </p:nvSpPr>
        <p:spPr>
          <a:xfrm>
            <a:off x="0" y="6392520"/>
            <a:ext cx="9147960" cy="359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17375E"/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Segnaposto numero diapositiva 2"/>
          <p:cNvSpPr txBox="1"/>
          <p:nvPr/>
        </p:nvSpPr>
        <p:spPr>
          <a:xfrm>
            <a:off x="8605080" y="6392520"/>
            <a:ext cx="358920" cy="36467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FFFFFF"/>
                </a:solidFill>
              </a:defRPr>
            </a:pPr>
            <a:fld id="{A1C5C09F-4C2A-40FD-982F-DCEEFCA1AF10}" type="slidenum">
              <a:t>10</a:t>
            </a:fld>
            <a:endParaRPr lang="en-GB" sz="1600" b="1" i="0" u="none" strike="noStrike" kern="1200" spc="0" dirty="0">
              <a:solidFill>
                <a:srgbClr val="FFFFFF"/>
              </a:solidFill>
              <a:latin typeface="Calibri Light" pitchFamily="34"/>
              <a:ea typeface="Lucida Sans Unicode" pitchFamily="2"/>
              <a:cs typeface="Arial" pitchFamily="34"/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366867" y="-3912"/>
            <a:ext cx="6721845" cy="46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defTabSz="414726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altLang="it-IT" sz="3200" b="1" dirty="0">
                <a:latin typeface="+mn-lt"/>
              </a:rPr>
              <a:t>International experimental sessions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6" t="7461" r="16645" b="2517"/>
          <a:stretch/>
        </p:blipFill>
        <p:spPr>
          <a:xfrm>
            <a:off x="205271" y="2191613"/>
            <a:ext cx="4002832" cy="2399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47" y="541489"/>
            <a:ext cx="2800187" cy="155683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827" y="2191613"/>
            <a:ext cx="3298373" cy="2344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155" y="866239"/>
            <a:ext cx="2799092" cy="907329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315261" y="4708529"/>
            <a:ext cx="4256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UVRR </a:t>
            </a:r>
            <a:r>
              <a:rPr lang="it-IT" dirty="0" err="1"/>
              <a:t>measurements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5366155" y="4767943"/>
            <a:ext cx="3114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SAXS measurements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BDC7612-31DF-43FD-8E07-D7F03E3D06DC}"/>
              </a:ext>
            </a:extLst>
          </p:cNvPr>
          <p:cNvSpPr txBox="1"/>
          <p:nvPr/>
        </p:nvSpPr>
        <p:spPr>
          <a:xfrm>
            <a:off x="315261" y="5181192"/>
            <a:ext cx="4256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00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IUVS </a:t>
            </a:r>
            <a:r>
              <a:rPr lang="it-IT" b="1" dirty="0" err="1">
                <a:solidFill>
                  <a:srgbClr val="0000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beamline</a:t>
            </a:r>
            <a:r>
              <a:rPr lang="it-IT" b="1" dirty="0">
                <a:solidFill>
                  <a:srgbClr val="0000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it-IT" i="1" dirty="0">
                <a:solidFill>
                  <a:srgbClr val="0000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https://www.elettra.trieste.it/it/lightsources/elettra/elettra-beamlines/iuvs/iuvs.html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6DED2D1-F6C1-47A8-8BC7-131C87A64E6E}"/>
              </a:ext>
            </a:extLst>
          </p:cNvPr>
          <p:cNvSpPr txBox="1"/>
          <p:nvPr/>
        </p:nvSpPr>
        <p:spPr>
          <a:xfrm>
            <a:off x="5374670" y="5084370"/>
            <a:ext cx="3685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00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SAXSPACE</a:t>
            </a:r>
          </a:p>
          <a:p>
            <a:pPr algn="just"/>
            <a:r>
              <a:rPr lang="it-IT" i="1" dirty="0">
                <a:solidFill>
                  <a:srgbClr val="0000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http://www.fz-juelich.de/jcns/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C495C53-3A96-4BEB-BE4C-32EFC4C28731}"/>
              </a:ext>
            </a:extLst>
          </p:cNvPr>
          <p:cNvSpPr txBox="1"/>
          <p:nvPr/>
        </p:nvSpPr>
        <p:spPr>
          <a:xfrm>
            <a:off x="72000" y="6398999"/>
            <a:ext cx="1532512" cy="37268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FFFFFF"/>
                </a:solidFill>
                <a:latin typeface="Calibri" pitchFamily="34"/>
              </a:defRPr>
            </a:pP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Biologia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, 2019</a:t>
            </a:r>
            <a:endParaRPr lang="en-GB" sz="1800" b="1" u="none" strike="noStrike" kern="120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/>
              <a:ea typeface="Microsoft YaHei" pitchFamily="2"/>
              <a:cs typeface="Mangal" pitchFamily="2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6E22F93-B7FC-4B2F-AED0-517B333346A8}"/>
              </a:ext>
            </a:extLst>
          </p:cNvPr>
          <p:cNvSpPr txBox="1"/>
          <p:nvPr/>
        </p:nvSpPr>
        <p:spPr>
          <a:xfrm>
            <a:off x="5374670" y="5649367"/>
            <a:ext cx="3114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SANS measurements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C8A826C-E9EC-4EC1-9B52-15810DC837F6}"/>
              </a:ext>
            </a:extLst>
          </p:cNvPr>
          <p:cNvSpPr txBox="1"/>
          <p:nvPr/>
        </p:nvSpPr>
        <p:spPr>
          <a:xfrm>
            <a:off x="5366155" y="5968289"/>
            <a:ext cx="368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00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KWS2, MLZ </a:t>
            </a:r>
            <a:r>
              <a:rPr lang="it-IT" b="1" dirty="0" err="1">
                <a:solidFill>
                  <a:srgbClr val="0000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Neutron</a:t>
            </a:r>
            <a:r>
              <a:rPr lang="it-IT" b="1" dirty="0">
                <a:solidFill>
                  <a:srgbClr val="0000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</a:t>
            </a:r>
            <a:r>
              <a:rPr lang="it-IT" b="1" dirty="0" err="1">
                <a:solidFill>
                  <a:srgbClr val="0000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</a:t>
            </a:r>
            <a:endParaRPr lang="it-IT" i="1" dirty="0">
              <a:solidFill>
                <a:srgbClr val="0000F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3828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DD223496-B476-40AC-B602-8501ECE8F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" y="814216"/>
            <a:ext cx="9000000" cy="4462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ttangolo 6"/>
          <p:cNvSpPr/>
          <p:nvPr/>
        </p:nvSpPr>
        <p:spPr>
          <a:xfrm>
            <a:off x="0" y="6392520"/>
            <a:ext cx="9147960" cy="359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17375E"/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Segnaposto numero diapositiva 2"/>
          <p:cNvSpPr txBox="1"/>
          <p:nvPr/>
        </p:nvSpPr>
        <p:spPr>
          <a:xfrm>
            <a:off x="8486225" y="6392520"/>
            <a:ext cx="477775" cy="36467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FFFFFF"/>
                </a:solidFill>
              </a:defRPr>
            </a:pPr>
            <a:fld id="{A1C5C09F-4C2A-40FD-982F-DCEEFCA1AF10}" type="slidenum">
              <a:t>11</a:t>
            </a:fld>
            <a:endParaRPr lang="en-GB" sz="1600" b="1" i="0" u="none" strike="noStrike" kern="1200" spc="0" dirty="0">
              <a:solidFill>
                <a:srgbClr val="FFFFFF"/>
              </a:solidFill>
              <a:latin typeface="Calibri Light" pitchFamily="34"/>
              <a:ea typeface="Lucida Sans Unicode" pitchFamily="2"/>
              <a:cs typeface="Arial" pitchFamily="34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" y="74645"/>
            <a:ext cx="537677" cy="537677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D86861C-712A-4981-89D9-842BF8D73601}"/>
              </a:ext>
            </a:extLst>
          </p:cNvPr>
          <p:cNvSpPr txBox="1"/>
          <p:nvPr/>
        </p:nvSpPr>
        <p:spPr>
          <a:xfrm>
            <a:off x="72000" y="6398999"/>
            <a:ext cx="3658159" cy="654495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hangingPunct="0">
              <a:defRPr>
                <a:solidFill>
                  <a:srgbClr val="FFFFFF"/>
                </a:solidFill>
                <a:latin typeface="Calibri" pitchFamily="34"/>
              </a:defRPr>
            </a:pP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Caffé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Scientifico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,  27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novembre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2019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FFFFFF"/>
                </a:solidFill>
                <a:latin typeface="Calibri" pitchFamily="34"/>
              </a:defRPr>
            </a:pPr>
            <a:endParaRPr lang="en-GB" sz="1800" b="1" u="none" strike="noStrike" kern="120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/>
              <a:ea typeface="Microsoft YaHei" pitchFamily="2"/>
              <a:cs typeface="Mangal" pitchFamily="2"/>
            </a:endParaRPr>
          </a:p>
        </p:txBody>
      </p:sp>
      <p:sp>
        <p:nvSpPr>
          <p:cNvPr id="9" name="Text Box 1">
            <a:extLst>
              <a:ext uri="{FF2B5EF4-FFF2-40B4-BE49-F238E27FC236}">
                <a16:creationId xmlns:a16="http://schemas.microsoft.com/office/drawing/2014/main" id="{19C164B7-B74F-4846-9AFF-C803083C6A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216" y="5631330"/>
            <a:ext cx="9147959" cy="100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9192" rIns="90000" bIns="4500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r>
              <a:rPr lang="en-US" altLang="it-IT" sz="3200" b="1" dirty="0">
                <a:latin typeface="+mn-lt"/>
              </a:rPr>
              <a:t>Information on secondary structure of biomolecules</a:t>
            </a:r>
          </a:p>
        </p:txBody>
      </p:sp>
      <p:sp>
        <p:nvSpPr>
          <p:cNvPr id="11" name="Text Box 1">
            <a:extLst>
              <a:ext uri="{FF2B5EF4-FFF2-40B4-BE49-F238E27FC236}">
                <a16:creationId xmlns:a16="http://schemas.microsoft.com/office/drawing/2014/main" id="{8E875557-EBED-45B1-8C0B-C1DAD5983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8816" y="0"/>
            <a:ext cx="5738327" cy="45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it-IT" sz="3200" b="1" dirty="0">
                <a:latin typeface="+mn-lt"/>
              </a:rPr>
              <a:t>Circular Dichroism spectroscopy</a:t>
            </a:r>
          </a:p>
        </p:txBody>
      </p:sp>
    </p:spTree>
    <p:extLst>
      <p:ext uri="{BB962C8B-B14F-4D97-AF65-F5344CB8AC3E}">
        <p14:creationId xmlns:p14="http://schemas.microsoft.com/office/powerpoint/2010/main" val="1945106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6"/>
          <p:cNvSpPr/>
          <p:nvPr/>
        </p:nvSpPr>
        <p:spPr>
          <a:xfrm>
            <a:off x="0" y="6392520"/>
            <a:ext cx="9147960" cy="359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17375E"/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Segnaposto numero diapositiva 2"/>
          <p:cNvSpPr txBox="1"/>
          <p:nvPr/>
        </p:nvSpPr>
        <p:spPr>
          <a:xfrm>
            <a:off x="8486225" y="6392520"/>
            <a:ext cx="477775" cy="36467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FFFFFF"/>
                </a:solidFill>
              </a:defRPr>
            </a:pPr>
            <a:fld id="{A1C5C09F-4C2A-40FD-982F-DCEEFCA1AF10}" type="slidenum">
              <a:t>12</a:t>
            </a:fld>
            <a:endParaRPr lang="en-GB" sz="1600" b="1" i="0" u="none" strike="noStrike" kern="1200" spc="0" dirty="0">
              <a:solidFill>
                <a:srgbClr val="FFFFFF"/>
              </a:solidFill>
              <a:latin typeface="Calibri Light" pitchFamily="34"/>
              <a:ea typeface="Lucida Sans Unicode" pitchFamily="2"/>
              <a:cs typeface="Arial" pitchFamily="34"/>
            </a:endParaRPr>
          </a:p>
        </p:txBody>
      </p:sp>
      <p:sp>
        <p:nvSpPr>
          <p:cNvPr id="10" name="Text Box 1"/>
          <p:cNvSpPr txBox="1">
            <a:spLocks noChangeArrowheads="1"/>
          </p:cNvSpPr>
          <p:nvPr/>
        </p:nvSpPr>
        <p:spPr bwMode="auto">
          <a:xfrm>
            <a:off x="1668816" y="0"/>
            <a:ext cx="5738327" cy="45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it-IT" sz="3200" b="1" dirty="0">
                <a:latin typeface="+mn-lt"/>
              </a:rPr>
              <a:t>Circular Dichroism spectroscopy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77" y="711452"/>
            <a:ext cx="2907910" cy="2763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77" y="3549487"/>
            <a:ext cx="2907910" cy="2787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512" y="748898"/>
            <a:ext cx="4176713" cy="377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3768336" y="4708916"/>
            <a:ext cx="4836743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it-IT" sz="2000" dirty="0">
                <a:latin typeface="+mn-lt"/>
              </a:rPr>
              <a:t>Absorption of right- and left-handed circularly polarized light by chiral molecules differs and the difference is called CD.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" y="74645"/>
            <a:ext cx="537677" cy="537677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D86861C-712A-4981-89D9-842BF8D73601}"/>
              </a:ext>
            </a:extLst>
          </p:cNvPr>
          <p:cNvSpPr txBox="1"/>
          <p:nvPr/>
        </p:nvSpPr>
        <p:spPr>
          <a:xfrm>
            <a:off x="72000" y="6398999"/>
            <a:ext cx="3658159" cy="37268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>
              <a:defRPr>
                <a:solidFill>
                  <a:srgbClr val="FFFFFF"/>
                </a:solidFill>
                <a:latin typeface="Calibri" pitchFamily="34"/>
              </a:defRPr>
            </a:pP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Caffé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Scientifico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,  27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novembre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826535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32"/>
          <a:stretch/>
        </p:blipFill>
        <p:spPr bwMode="auto">
          <a:xfrm>
            <a:off x="6378052" y="0"/>
            <a:ext cx="2585948" cy="6350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ttangolo 6"/>
          <p:cNvSpPr/>
          <p:nvPr/>
        </p:nvSpPr>
        <p:spPr>
          <a:xfrm>
            <a:off x="0" y="6392520"/>
            <a:ext cx="9147960" cy="359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17375E"/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Segnaposto numero diapositiva 2"/>
          <p:cNvSpPr txBox="1"/>
          <p:nvPr/>
        </p:nvSpPr>
        <p:spPr>
          <a:xfrm>
            <a:off x="8528180" y="6392520"/>
            <a:ext cx="435820" cy="36467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FFFFFF"/>
                </a:solidFill>
              </a:defRPr>
            </a:pPr>
            <a:fld id="{A1C5C09F-4C2A-40FD-982F-DCEEFCA1AF10}" type="slidenum">
              <a:t>13</a:t>
            </a:fld>
            <a:endParaRPr lang="en-GB" sz="1600" b="1" i="0" u="none" strike="noStrike" kern="1200" spc="0" dirty="0">
              <a:solidFill>
                <a:srgbClr val="FFFFFF"/>
              </a:solidFill>
              <a:latin typeface="Calibri Light" pitchFamily="34"/>
              <a:ea typeface="Lucida Sans Unicode" pitchFamily="2"/>
              <a:cs typeface="Arial" pitchFamily="34"/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913032" y="0"/>
            <a:ext cx="5738327" cy="45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it-IT" sz="3200" b="1" dirty="0">
                <a:latin typeface="+mn-lt"/>
              </a:rPr>
              <a:t>Circular Dichroism spectroscopy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19929" y="5650804"/>
            <a:ext cx="334172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it-IT" sz="2000" i="1" dirty="0" err="1">
                <a:latin typeface="+mn-lt"/>
              </a:rPr>
              <a:t>Karsisiotis</a:t>
            </a:r>
            <a:r>
              <a:rPr lang="en-US" altLang="it-IT" sz="2000" i="1" dirty="0">
                <a:latin typeface="+mn-lt"/>
              </a:rPr>
              <a:t> </a:t>
            </a:r>
            <a:r>
              <a:rPr lang="en-US" altLang="it-IT" sz="2000" i="1" dirty="0" err="1">
                <a:latin typeface="+mn-lt"/>
              </a:rPr>
              <a:t>Angew</a:t>
            </a:r>
            <a:r>
              <a:rPr lang="en-US" altLang="it-IT" sz="2000" i="1" dirty="0">
                <a:latin typeface="+mn-lt"/>
              </a:rPr>
              <a:t>. Chem. 2011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" y="74645"/>
            <a:ext cx="537677" cy="53767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F6F8D30-4249-405E-A246-E87863E0C9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91" y="792198"/>
            <a:ext cx="4400550" cy="47244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6C8A281-D132-4C31-BA78-02352720B7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4443" y="1787576"/>
            <a:ext cx="3076575" cy="4562475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6DCC5CEF-390E-4A96-B6AC-34B6A1FC0E7A}"/>
              </a:ext>
            </a:extLst>
          </p:cNvPr>
          <p:cNvSpPr/>
          <p:nvPr/>
        </p:nvSpPr>
        <p:spPr>
          <a:xfrm>
            <a:off x="65314" y="4851400"/>
            <a:ext cx="3076575" cy="1778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61AEAC2A-0043-4348-99AC-1C996E0CE7C3}"/>
              </a:ext>
            </a:extLst>
          </p:cNvPr>
          <p:cNvSpPr/>
          <p:nvPr/>
        </p:nvSpPr>
        <p:spPr>
          <a:xfrm>
            <a:off x="25691" y="3683000"/>
            <a:ext cx="3076575" cy="177800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C03A8CA1-D162-4DDE-B632-172993D52578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3102266" y="3771900"/>
            <a:ext cx="4746334" cy="203200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45250E2E-C5D1-43F3-A083-04BE5CF6D10D}"/>
              </a:ext>
            </a:extLst>
          </p:cNvPr>
          <p:cNvCxnSpPr>
            <a:cxnSpLocks/>
          </p:cNvCxnSpPr>
          <p:nvPr/>
        </p:nvCxnSpPr>
        <p:spPr>
          <a:xfrm>
            <a:off x="3238500" y="4851400"/>
            <a:ext cx="4610100" cy="4318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ttangolo 23">
            <a:extLst>
              <a:ext uri="{FF2B5EF4-FFF2-40B4-BE49-F238E27FC236}">
                <a16:creationId xmlns:a16="http://schemas.microsoft.com/office/drawing/2014/main" id="{B8033277-1A51-47A6-9762-8791894E7374}"/>
              </a:ext>
            </a:extLst>
          </p:cNvPr>
          <p:cNvSpPr/>
          <p:nvPr/>
        </p:nvSpPr>
        <p:spPr>
          <a:xfrm>
            <a:off x="65314" y="1760119"/>
            <a:ext cx="3076575" cy="1778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761318B8-6B8B-41BF-AAEA-105B603F98EB}"/>
              </a:ext>
            </a:extLst>
          </p:cNvPr>
          <p:cNvCxnSpPr>
            <a:cxnSpLocks/>
          </p:cNvCxnSpPr>
          <p:nvPr/>
        </p:nvCxnSpPr>
        <p:spPr>
          <a:xfrm flipV="1">
            <a:off x="3238500" y="749729"/>
            <a:ext cx="4610100" cy="111714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3A690B56-17F5-4026-B12D-441058C26653}"/>
              </a:ext>
            </a:extLst>
          </p:cNvPr>
          <p:cNvSpPr txBox="1"/>
          <p:nvPr/>
        </p:nvSpPr>
        <p:spPr>
          <a:xfrm>
            <a:off x="8230968" y="343483"/>
            <a:ext cx="3353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04D54673-3E91-40F2-8EBD-E68E1E20D010}"/>
              </a:ext>
            </a:extLst>
          </p:cNvPr>
          <p:cNvSpPr txBox="1"/>
          <p:nvPr/>
        </p:nvSpPr>
        <p:spPr>
          <a:xfrm>
            <a:off x="8230968" y="3206460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261028C3-B3D6-458A-B464-03A86EE4DD4E}"/>
              </a:ext>
            </a:extLst>
          </p:cNvPr>
          <p:cNvSpPr txBox="1"/>
          <p:nvPr/>
        </p:nvSpPr>
        <p:spPr>
          <a:xfrm>
            <a:off x="8215243" y="4882634"/>
            <a:ext cx="3626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962E2C75-ED11-49F9-8FCC-EDC964273E8E}"/>
              </a:ext>
            </a:extLst>
          </p:cNvPr>
          <p:cNvSpPr txBox="1"/>
          <p:nvPr/>
        </p:nvSpPr>
        <p:spPr>
          <a:xfrm>
            <a:off x="72000" y="6398999"/>
            <a:ext cx="3658159" cy="37268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>
              <a:defRPr>
                <a:solidFill>
                  <a:srgbClr val="FFFFFF"/>
                </a:solidFill>
                <a:latin typeface="Calibri" pitchFamily="34"/>
              </a:defRPr>
            </a:pP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Caffé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Scientifico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,  27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novembre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1811529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6"/>
          <p:cNvSpPr/>
          <p:nvPr/>
        </p:nvSpPr>
        <p:spPr>
          <a:xfrm>
            <a:off x="-72000" y="6392520"/>
            <a:ext cx="9219960" cy="359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17375E"/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Segnaposto numero diapositiva 2"/>
          <p:cNvSpPr txBox="1"/>
          <p:nvPr/>
        </p:nvSpPr>
        <p:spPr>
          <a:xfrm>
            <a:off x="8546841" y="6392520"/>
            <a:ext cx="417159" cy="36467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FFFFFF"/>
                </a:solidFill>
              </a:defRPr>
            </a:pPr>
            <a:fld id="{A1C5C09F-4C2A-40FD-982F-DCEEFCA1AF10}" type="slidenum">
              <a:t>14</a:t>
            </a:fld>
            <a:endParaRPr lang="en-GB" sz="1600" b="1" i="0" u="none" strike="noStrike" kern="1200" spc="0" dirty="0">
              <a:solidFill>
                <a:srgbClr val="FFFFFF"/>
              </a:solidFill>
              <a:latin typeface="Calibri Light" pitchFamily="34"/>
              <a:ea typeface="Lucida Sans Unicode" pitchFamily="2"/>
              <a:cs typeface="Arial" pitchFamily="34"/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646219" y="0"/>
            <a:ext cx="5783521" cy="1091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it-IT" sz="3200" b="1" dirty="0">
                <a:latin typeface="+mn-lt"/>
              </a:rPr>
              <a:t>Circular Dichroism spectroscopy: </a:t>
            </a:r>
          </a:p>
          <a:p>
            <a:pPr algn="ctr">
              <a:buClrTx/>
              <a:buFontTx/>
              <a:buNone/>
            </a:pPr>
            <a:r>
              <a:rPr lang="en-US" altLang="it-IT" sz="2600" b="1" dirty="0">
                <a:latin typeface="+mn-lt"/>
              </a:rPr>
              <a:t>the path towards melting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2013" y="996898"/>
            <a:ext cx="7846203" cy="4485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160062" y="5687985"/>
            <a:ext cx="4888079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it-IT" sz="2000" dirty="0">
                <a:latin typeface="+mn-lt"/>
              </a:rPr>
              <a:t>A great deal of information. How to exploit it?</a:t>
            </a: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" y="74645"/>
            <a:ext cx="537677" cy="537677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D1B392A0-3205-4B9D-8AC3-37E02E22272E}"/>
              </a:ext>
            </a:extLst>
          </p:cNvPr>
          <p:cNvGrpSpPr/>
          <p:nvPr/>
        </p:nvGrpSpPr>
        <p:grpSpPr>
          <a:xfrm>
            <a:off x="2444817" y="1499937"/>
            <a:ext cx="4574449" cy="3004345"/>
            <a:chOff x="2444817" y="1499937"/>
            <a:chExt cx="4574449" cy="3004345"/>
          </a:xfrm>
        </p:grpSpPr>
        <p:cxnSp>
          <p:nvCxnSpPr>
            <p:cNvPr id="8" name="Connettore diritto 7">
              <a:extLst>
                <a:ext uri="{FF2B5EF4-FFF2-40B4-BE49-F238E27FC236}">
                  <a16:creationId xmlns:a16="http://schemas.microsoft.com/office/drawing/2014/main" id="{2082EEBB-FE8E-458D-8185-2C9812BFDB6D}"/>
                </a:ext>
              </a:extLst>
            </p:cNvPr>
            <p:cNvCxnSpPr/>
            <p:nvPr/>
          </p:nvCxnSpPr>
          <p:spPr>
            <a:xfrm>
              <a:off x="2444817" y="1499937"/>
              <a:ext cx="0" cy="3003082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CC6B4447-8167-4B55-9198-82D1DE06FA2D}"/>
                </a:ext>
              </a:extLst>
            </p:cNvPr>
            <p:cNvCxnSpPr/>
            <p:nvPr/>
          </p:nvCxnSpPr>
          <p:spPr>
            <a:xfrm>
              <a:off x="3386488" y="1499937"/>
              <a:ext cx="0" cy="3003082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71FD4B38-2D4B-483C-8C66-7F5D316B46FA}"/>
                </a:ext>
              </a:extLst>
            </p:cNvPr>
            <p:cNvCxnSpPr/>
            <p:nvPr/>
          </p:nvCxnSpPr>
          <p:spPr>
            <a:xfrm>
              <a:off x="6285298" y="1501200"/>
              <a:ext cx="0" cy="3003082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135EC5BF-1380-4AA5-8DA3-0D4A3B709761}"/>
                </a:ext>
              </a:extLst>
            </p:cNvPr>
            <p:cNvCxnSpPr/>
            <p:nvPr/>
          </p:nvCxnSpPr>
          <p:spPr>
            <a:xfrm>
              <a:off x="7019266" y="1501200"/>
              <a:ext cx="0" cy="3003082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AA6292F-57B3-4A8D-89B6-4304B072A12F}"/>
              </a:ext>
            </a:extLst>
          </p:cNvPr>
          <p:cNvSpPr txBox="1"/>
          <p:nvPr/>
        </p:nvSpPr>
        <p:spPr>
          <a:xfrm>
            <a:off x="72000" y="6398999"/>
            <a:ext cx="3658159" cy="37268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>
              <a:defRPr>
                <a:solidFill>
                  <a:srgbClr val="FFFFFF"/>
                </a:solidFill>
                <a:latin typeface="Calibri" pitchFamily="34"/>
              </a:defRPr>
            </a:pP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Caffé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Scientifico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,  27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novembre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47524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6"/>
          <p:cNvSpPr/>
          <p:nvPr/>
        </p:nvSpPr>
        <p:spPr>
          <a:xfrm>
            <a:off x="-72000" y="6392520"/>
            <a:ext cx="9219960" cy="359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17375E"/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Segnaposto numero diapositiva 2"/>
          <p:cNvSpPr txBox="1"/>
          <p:nvPr/>
        </p:nvSpPr>
        <p:spPr>
          <a:xfrm>
            <a:off x="8472196" y="6392520"/>
            <a:ext cx="491804" cy="36467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FFFFFF"/>
                </a:solidFill>
              </a:defRPr>
            </a:pPr>
            <a:fld id="{A1C5C09F-4C2A-40FD-982F-DCEEFCA1AF10}" type="slidenum">
              <a:t>15</a:t>
            </a:fld>
            <a:endParaRPr lang="en-GB" sz="1600" b="1" i="0" u="none" strike="noStrike" kern="1200" spc="0" dirty="0">
              <a:solidFill>
                <a:srgbClr val="FFFFFF"/>
              </a:solidFill>
              <a:latin typeface="Calibri Light" pitchFamily="34"/>
              <a:ea typeface="Lucida Sans Unicode" pitchFamily="2"/>
              <a:cs typeface="Arial" pitchFamily="34"/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414240" y="0"/>
            <a:ext cx="6247479" cy="1091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it-IT" sz="3200" b="1" dirty="0">
                <a:latin typeface="+mn-lt"/>
              </a:rPr>
              <a:t>Circular Dichroism spectroscopy: </a:t>
            </a:r>
          </a:p>
          <a:p>
            <a:pPr algn="ctr">
              <a:buClrTx/>
              <a:buFontTx/>
              <a:buNone/>
            </a:pPr>
            <a:r>
              <a:rPr lang="en-US" altLang="it-IT" sz="2600" b="1" dirty="0">
                <a:latin typeface="+mn-lt"/>
              </a:rPr>
              <a:t>Melting is not a simple two-state transition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0285" y="905070"/>
            <a:ext cx="7249931" cy="506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43485" y="5905658"/>
            <a:ext cx="8042953" cy="415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it-IT" sz="2400" b="1" dirty="0">
                <a:solidFill>
                  <a:srgbClr val="AA1A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Multistate denaturation process: different inflection points </a:t>
            </a:r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 flipV="1">
            <a:off x="5506369" y="1259633"/>
            <a:ext cx="523741" cy="4640986"/>
          </a:xfrm>
          <a:prstGeom prst="line">
            <a:avLst/>
          </a:prstGeom>
          <a:noFill/>
          <a:ln w="28575" cap="flat">
            <a:solidFill>
              <a:srgbClr val="AA1A8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 flipV="1">
            <a:off x="5756988" y="1707502"/>
            <a:ext cx="951722" cy="4193117"/>
          </a:xfrm>
          <a:prstGeom prst="line">
            <a:avLst/>
          </a:prstGeom>
          <a:noFill/>
          <a:ln w="28575" cap="flat">
            <a:solidFill>
              <a:srgbClr val="AA1A8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 flipV="1">
            <a:off x="5940459" y="3153747"/>
            <a:ext cx="637623" cy="2746872"/>
          </a:xfrm>
          <a:prstGeom prst="line">
            <a:avLst/>
          </a:prstGeom>
          <a:noFill/>
          <a:ln w="28575" cap="flat">
            <a:solidFill>
              <a:srgbClr val="AA1A8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" y="74645"/>
            <a:ext cx="537677" cy="537677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180526B-D638-417E-B166-3C152E8D2459}"/>
              </a:ext>
            </a:extLst>
          </p:cNvPr>
          <p:cNvSpPr txBox="1"/>
          <p:nvPr/>
        </p:nvSpPr>
        <p:spPr>
          <a:xfrm>
            <a:off x="72000" y="6398999"/>
            <a:ext cx="3658159" cy="37268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>
              <a:defRPr>
                <a:solidFill>
                  <a:srgbClr val="FFFFFF"/>
                </a:solidFill>
                <a:latin typeface="Calibri" pitchFamily="34"/>
              </a:defRPr>
            </a:pP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Caffé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Scientifico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,  27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novembre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2922543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6"/>
          <p:cNvSpPr/>
          <p:nvPr/>
        </p:nvSpPr>
        <p:spPr>
          <a:xfrm>
            <a:off x="-72000" y="6392520"/>
            <a:ext cx="9219960" cy="359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17375E"/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Segnaposto numero diapositiva 2"/>
          <p:cNvSpPr txBox="1"/>
          <p:nvPr/>
        </p:nvSpPr>
        <p:spPr>
          <a:xfrm>
            <a:off x="8528180" y="6392520"/>
            <a:ext cx="435820" cy="36467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FFFFFF"/>
                </a:solidFill>
              </a:defRPr>
            </a:pPr>
            <a:fld id="{A1C5C09F-4C2A-40FD-982F-DCEEFCA1AF10}" type="slidenum">
              <a:t>16</a:t>
            </a:fld>
            <a:endParaRPr lang="en-GB" sz="1600" b="1" i="0" u="none" strike="noStrike" kern="1200" spc="0" dirty="0">
              <a:solidFill>
                <a:srgbClr val="FFFFFF"/>
              </a:solidFill>
              <a:latin typeface="Calibri Light" pitchFamily="34"/>
              <a:ea typeface="Lucida Sans Unicode" pitchFamily="2"/>
              <a:cs typeface="Arial" pitchFamily="34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21240" y="1082351"/>
            <a:ext cx="8324850" cy="30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en-US" altLang="it-IT" sz="2400" dirty="0">
                <a:latin typeface="+mn-lt"/>
              </a:rPr>
              <a:t>SVD is a rigorous and model-free analytical tool to evaluate the </a:t>
            </a:r>
            <a:r>
              <a:rPr lang="en-US" altLang="it-IT" sz="2400" b="1" dirty="0">
                <a:solidFill>
                  <a:srgbClr val="FF0000"/>
                </a:solidFill>
                <a:latin typeface="+mn-lt"/>
              </a:rPr>
              <a:t>number of significant spectral species</a:t>
            </a:r>
            <a:r>
              <a:rPr lang="en-US" altLang="it-IT" sz="2400" dirty="0">
                <a:latin typeface="+mn-lt"/>
              </a:rPr>
              <a:t> required to account for the changes in CD.</a:t>
            </a:r>
          </a:p>
          <a:p>
            <a:pPr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en-US" altLang="it-IT" sz="2400" dirty="0">
                <a:latin typeface="+mn-lt"/>
              </a:rPr>
              <a:t>We find that the process that takes place during unfolding is:</a:t>
            </a:r>
          </a:p>
          <a:p>
            <a:pPr>
              <a:buClrTx/>
              <a:buFontTx/>
              <a:buNone/>
            </a:pPr>
            <a:endParaRPr lang="en-US" altLang="it-IT" sz="2400" dirty="0">
              <a:latin typeface="+mn-lt"/>
              <a:cs typeface="Times New Roman" panose="02020603050405020304" pitchFamily="18" charset="0"/>
            </a:endParaRPr>
          </a:p>
          <a:p>
            <a:pPr algn="ctr">
              <a:buClrTx/>
              <a:buFontTx/>
              <a:buNone/>
            </a:pPr>
            <a:r>
              <a:rPr lang="en-US" altLang="it-IT" sz="2400" dirty="0">
                <a:latin typeface="+mn-lt"/>
                <a:cs typeface="Times New Roman" panose="02020603050405020304" pitchFamily="18" charset="0"/>
              </a:rPr>
              <a:t>F ↔ I1 ↔ I2 ↔ U</a:t>
            </a:r>
          </a:p>
          <a:p>
            <a:pPr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endParaRPr lang="en-US" altLang="it-IT" sz="24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3146"/>
            <a:ext cx="9132024" cy="1483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1036994" y="-9331"/>
            <a:ext cx="7001972" cy="1091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it-IT" sz="3200" b="1" dirty="0">
                <a:latin typeface="+mn-lt"/>
              </a:rPr>
              <a:t>Circular Dichroism spectroscopy: </a:t>
            </a:r>
          </a:p>
          <a:p>
            <a:pPr algn="ctr">
              <a:buClrTx/>
              <a:buFontTx/>
              <a:buNone/>
            </a:pPr>
            <a:r>
              <a:rPr lang="en-US" altLang="it-IT" sz="2600" b="1" dirty="0">
                <a:latin typeface="+mn-lt"/>
              </a:rPr>
              <a:t>The path towards melting and the SVD analysis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" y="74645"/>
            <a:ext cx="537677" cy="537677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A2D1ECC-66CF-4323-8244-24D72D47082A}"/>
              </a:ext>
            </a:extLst>
          </p:cNvPr>
          <p:cNvSpPr txBox="1"/>
          <p:nvPr/>
        </p:nvSpPr>
        <p:spPr>
          <a:xfrm>
            <a:off x="72000" y="6398999"/>
            <a:ext cx="3658159" cy="37268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>
              <a:defRPr>
                <a:solidFill>
                  <a:srgbClr val="FFFFFF"/>
                </a:solidFill>
                <a:latin typeface="Calibri" pitchFamily="34"/>
              </a:defRPr>
            </a:pP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Caffé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Scientifico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,  27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novembre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2616698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6"/>
          <p:cNvSpPr/>
          <p:nvPr/>
        </p:nvSpPr>
        <p:spPr>
          <a:xfrm>
            <a:off x="-72000" y="6392520"/>
            <a:ext cx="9219960" cy="359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17375E"/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Segnaposto numero diapositiva 2"/>
          <p:cNvSpPr txBox="1"/>
          <p:nvPr/>
        </p:nvSpPr>
        <p:spPr>
          <a:xfrm>
            <a:off x="8462865" y="6392520"/>
            <a:ext cx="501135" cy="36467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FFFFFF"/>
                </a:solidFill>
              </a:defRPr>
            </a:pPr>
            <a:fld id="{A1C5C09F-4C2A-40FD-982F-DCEEFCA1AF10}" type="slidenum">
              <a:t>17</a:t>
            </a:fld>
            <a:endParaRPr lang="en-GB" sz="1600" b="1" i="0" u="none" strike="noStrike" kern="1200" spc="0" dirty="0">
              <a:solidFill>
                <a:srgbClr val="FFFFFF"/>
              </a:solidFill>
              <a:latin typeface="Calibri Light" pitchFamily="34"/>
              <a:ea typeface="Lucida Sans Unicode" pitchFamily="2"/>
              <a:cs typeface="Arial" pitchFamily="34"/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036994" y="-9331"/>
            <a:ext cx="7001972" cy="1091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it-IT" sz="3200" b="1" dirty="0">
                <a:latin typeface="+mn-lt"/>
              </a:rPr>
              <a:t>Circular Dichroism spectroscopy: </a:t>
            </a:r>
          </a:p>
          <a:p>
            <a:pPr algn="ctr">
              <a:buClrTx/>
              <a:buFontTx/>
              <a:buNone/>
            </a:pPr>
            <a:r>
              <a:rPr lang="en-US" altLang="it-IT" sz="2600" b="1" dirty="0">
                <a:latin typeface="+mn-lt"/>
              </a:rPr>
              <a:t>The path towards melting and the SVD analysis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" r="1616" b="8369"/>
          <a:stretch/>
        </p:blipFill>
        <p:spPr bwMode="auto">
          <a:xfrm>
            <a:off x="387723" y="1241727"/>
            <a:ext cx="8233764" cy="4208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038904" y="5531341"/>
            <a:ext cx="5107344" cy="687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it-IT" dirty="0">
                <a:latin typeface="+mn-lt"/>
              </a:rPr>
              <a:t>Persistence of the hybrid and parallel structures, </a:t>
            </a:r>
          </a:p>
          <a:p>
            <a:pPr>
              <a:buClrTx/>
              <a:buFontTx/>
              <a:buNone/>
            </a:pPr>
            <a:r>
              <a:rPr lang="en-US" altLang="it-IT" dirty="0">
                <a:latin typeface="+mn-lt"/>
              </a:rPr>
              <a:t>even though pre-melting transitions are visible. 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" y="74645"/>
            <a:ext cx="537677" cy="537677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711212" y="1017926"/>
            <a:ext cx="56535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Calculated spectra and concentration of species from SVD analysis of Tel22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478A879-760C-40E2-9152-CF5D09E17920}"/>
              </a:ext>
            </a:extLst>
          </p:cNvPr>
          <p:cNvSpPr txBox="1"/>
          <p:nvPr/>
        </p:nvSpPr>
        <p:spPr>
          <a:xfrm>
            <a:off x="2630268" y="3133089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H+P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CA12DFE-17A8-47D3-8442-878CD81D8F4C}"/>
              </a:ext>
            </a:extLst>
          </p:cNvPr>
          <p:cNvSpPr txBox="1"/>
          <p:nvPr/>
        </p:nvSpPr>
        <p:spPr>
          <a:xfrm>
            <a:off x="2023479" y="227191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H+P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80A2320-A0D7-4251-A732-043378AC8B03}"/>
              </a:ext>
            </a:extLst>
          </p:cNvPr>
          <p:cNvSpPr txBox="1"/>
          <p:nvPr/>
        </p:nvSpPr>
        <p:spPr>
          <a:xfrm>
            <a:off x="72000" y="6398999"/>
            <a:ext cx="3658159" cy="37268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>
              <a:defRPr>
                <a:solidFill>
                  <a:srgbClr val="FFFFFF"/>
                </a:solidFill>
                <a:latin typeface="Calibri" pitchFamily="34"/>
              </a:defRPr>
            </a:pP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Caffé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Scientifico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,  27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novembre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2019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35541830-27AC-4675-AFF1-214A911F9F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2637" y="5245486"/>
            <a:ext cx="810153" cy="107640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0D58226D-DDD0-4372-A110-6DBAD73E36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2790" y="5281592"/>
            <a:ext cx="886223" cy="10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70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6"/>
          <p:cNvSpPr/>
          <p:nvPr/>
        </p:nvSpPr>
        <p:spPr>
          <a:xfrm>
            <a:off x="-72000" y="6392520"/>
            <a:ext cx="9219960" cy="359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17375E"/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Segnaposto numero diapositiva 2"/>
          <p:cNvSpPr txBox="1"/>
          <p:nvPr/>
        </p:nvSpPr>
        <p:spPr>
          <a:xfrm>
            <a:off x="8462865" y="6392520"/>
            <a:ext cx="501135" cy="36467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FFFFFF"/>
                </a:solidFill>
              </a:defRPr>
            </a:pPr>
            <a:fld id="{A1C5C09F-4C2A-40FD-982F-DCEEFCA1AF10}" type="slidenum">
              <a:t>18</a:t>
            </a:fld>
            <a:endParaRPr lang="en-GB" sz="1600" b="1" i="0" u="none" strike="noStrike" kern="1200" spc="0" dirty="0">
              <a:solidFill>
                <a:srgbClr val="FFFFFF"/>
              </a:solidFill>
              <a:latin typeface="Calibri Light" pitchFamily="34"/>
              <a:ea typeface="Lucida Sans Unicode" pitchFamily="2"/>
              <a:cs typeface="Arial" pitchFamily="34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701677" y="5509962"/>
            <a:ext cx="776118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it-IT" dirty="0">
                <a:latin typeface="+mn-lt"/>
              </a:rPr>
              <a:t>Increasingly populated parallel conformation in intermediate and </a:t>
            </a:r>
            <a:r>
              <a:rPr lang="en-US" altLang="it-IT" dirty="0">
                <a:solidFill>
                  <a:srgbClr val="0000FE"/>
                </a:solidFill>
                <a:latin typeface="+mn-lt"/>
              </a:rPr>
              <a:t>unfolded</a:t>
            </a:r>
            <a:r>
              <a:rPr lang="en-US" altLang="it-IT" dirty="0">
                <a:latin typeface="+mn-lt"/>
              </a:rPr>
              <a:t> states</a:t>
            </a:r>
            <a:endParaRPr lang="en-US" altLang="it-IT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" t="5668" b="4633"/>
          <a:stretch/>
        </p:blipFill>
        <p:spPr bwMode="auto">
          <a:xfrm>
            <a:off x="307908" y="1220652"/>
            <a:ext cx="8331265" cy="4137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 Box 1"/>
          <p:cNvSpPr txBox="1">
            <a:spLocks noChangeArrowheads="1"/>
          </p:cNvSpPr>
          <p:nvPr/>
        </p:nvSpPr>
        <p:spPr bwMode="auto">
          <a:xfrm>
            <a:off x="1036994" y="-9331"/>
            <a:ext cx="7001972" cy="1091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it-IT" sz="3200" b="1" dirty="0">
                <a:latin typeface="+mn-lt"/>
              </a:rPr>
              <a:t>Circular Dichroism spectroscopy: </a:t>
            </a:r>
          </a:p>
          <a:p>
            <a:pPr algn="ctr">
              <a:buClrTx/>
              <a:buFontTx/>
              <a:buNone/>
            </a:pPr>
            <a:r>
              <a:rPr lang="en-US" altLang="it-IT" sz="2600" b="1" dirty="0">
                <a:latin typeface="+mn-lt"/>
              </a:rPr>
              <a:t>The path towards melting and the SVD analysis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" y="74645"/>
            <a:ext cx="537677" cy="537677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1711212" y="1017926"/>
            <a:ext cx="5840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Calculated spectra and concentration of species from SVD analysis of complex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A95409C-F9D3-4709-B79F-BC31A91A45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0057" y="4886722"/>
            <a:ext cx="666750" cy="962025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2AD3417-BBA9-400A-817C-6D1CE6A30467}"/>
              </a:ext>
            </a:extLst>
          </p:cNvPr>
          <p:cNvSpPr txBox="1"/>
          <p:nvPr/>
        </p:nvSpPr>
        <p:spPr>
          <a:xfrm>
            <a:off x="3633568" y="1843136"/>
            <a:ext cx="3353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E8971CE-625B-4439-8156-EE1F7DF2D9D6}"/>
              </a:ext>
            </a:extLst>
          </p:cNvPr>
          <p:cNvSpPr txBox="1"/>
          <p:nvPr/>
        </p:nvSpPr>
        <p:spPr>
          <a:xfrm>
            <a:off x="2664392" y="3719691"/>
            <a:ext cx="11368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P+dGdG</a:t>
            </a:r>
            <a:endParaRPr lang="it-IT" sz="22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CC856C7-94AB-4749-8717-D042EC71AE11}"/>
              </a:ext>
            </a:extLst>
          </p:cNvPr>
          <p:cNvSpPr txBox="1"/>
          <p:nvPr/>
        </p:nvSpPr>
        <p:spPr>
          <a:xfrm>
            <a:off x="72000" y="6398999"/>
            <a:ext cx="3658159" cy="37268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>
              <a:defRPr>
                <a:solidFill>
                  <a:srgbClr val="FFFFFF"/>
                </a:solidFill>
                <a:latin typeface="Calibri" pitchFamily="34"/>
              </a:defRPr>
            </a:pP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Caffé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Scientifico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,  27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novembre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4794599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6"/>
          <p:cNvSpPr/>
          <p:nvPr/>
        </p:nvSpPr>
        <p:spPr>
          <a:xfrm>
            <a:off x="-72000" y="6392520"/>
            <a:ext cx="9219960" cy="359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17375E"/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Segnaposto numero diapositiva 2"/>
          <p:cNvSpPr txBox="1"/>
          <p:nvPr/>
        </p:nvSpPr>
        <p:spPr>
          <a:xfrm>
            <a:off x="8462865" y="6392520"/>
            <a:ext cx="501135" cy="36467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FFFFFF"/>
                </a:solidFill>
              </a:defRPr>
            </a:pPr>
            <a:fld id="{A1C5C09F-4C2A-40FD-982F-DCEEFCA1AF10}" type="slidenum">
              <a:t>19</a:t>
            </a:fld>
            <a:endParaRPr lang="en-GB" sz="1600" b="1" i="0" u="none" strike="noStrike" kern="1200" spc="0" dirty="0">
              <a:solidFill>
                <a:srgbClr val="FFFFFF"/>
              </a:solidFill>
              <a:latin typeface="Calibri Light" pitchFamily="34"/>
              <a:ea typeface="Lucida Sans Unicode" pitchFamily="2"/>
              <a:cs typeface="Arial" pitchFamily="34"/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036994" y="-9331"/>
            <a:ext cx="7001972" cy="1091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it-IT" sz="3200" b="1" dirty="0">
                <a:latin typeface="+mn-lt"/>
              </a:rPr>
              <a:t>Circular Dichroism spectroscopy: </a:t>
            </a:r>
          </a:p>
          <a:p>
            <a:pPr algn="ctr">
              <a:buClrTx/>
              <a:buFontTx/>
              <a:buNone/>
            </a:pPr>
            <a:r>
              <a:rPr lang="en-US" altLang="it-IT" sz="2600" b="1" dirty="0">
                <a:latin typeface="+mn-lt"/>
              </a:rPr>
              <a:t>The path towards melting and the SVD analysis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410" y="987480"/>
            <a:ext cx="6571179" cy="3600000"/>
          </a:xfrm>
          <a:prstGeom prst="rect">
            <a:avLst/>
          </a:prstGeom>
          <a:noFill/>
          <a:ln w="381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402297" y="5630756"/>
            <a:ext cx="6571179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just">
              <a:buClrTx/>
              <a:buFontTx/>
              <a:buNone/>
            </a:pPr>
            <a:r>
              <a:rPr lang="en-US" altLang="it-IT" dirty="0">
                <a:latin typeface="+mn-lt"/>
              </a:rPr>
              <a:t>Our values are larger than those in </a:t>
            </a:r>
            <a:r>
              <a:rPr lang="en-US" altLang="it-IT" i="1" dirty="0">
                <a:latin typeface="+mn-lt"/>
              </a:rPr>
              <a:t>Gray et al. JACS 2012</a:t>
            </a:r>
            <a:r>
              <a:rPr lang="en-US" altLang="it-IT" dirty="0">
                <a:latin typeface="+mn-lt"/>
              </a:rPr>
              <a:t> , that</a:t>
            </a:r>
          </a:p>
          <a:p>
            <a:pPr algn="just">
              <a:buClrTx/>
              <a:buFontTx/>
              <a:buNone/>
            </a:pPr>
            <a:r>
              <a:rPr lang="en-US" altLang="it-IT" dirty="0">
                <a:latin typeface="+mn-lt"/>
              </a:rPr>
              <a:t>are performed at higher K+ concentration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424169" y="4593431"/>
            <a:ext cx="6339402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just">
              <a:buClrTx/>
              <a:buFontTx/>
              <a:buNone/>
            </a:pPr>
            <a:r>
              <a:rPr lang="en-US" altLang="it-IT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From a thermodynamic point of view, the results indicate that the COMPLEX is SLIGHTLY STABILIZED by the DRUG.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" y="74645"/>
            <a:ext cx="537677" cy="537677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A38C92E-4ABE-4EA1-9F27-7D3FF582C706}"/>
              </a:ext>
            </a:extLst>
          </p:cNvPr>
          <p:cNvSpPr txBox="1"/>
          <p:nvPr/>
        </p:nvSpPr>
        <p:spPr>
          <a:xfrm>
            <a:off x="72000" y="6398999"/>
            <a:ext cx="3658159" cy="37268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>
              <a:defRPr>
                <a:solidFill>
                  <a:srgbClr val="FFFFFF"/>
                </a:solidFill>
                <a:latin typeface="Calibri" pitchFamily="34"/>
              </a:defRPr>
            </a:pP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Caffé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Scientifico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,  27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novembre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3673444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6">
            <a:extLst>
              <a:ext uri="{FF2B5EF4-FFF2-40B4-BE49-F238E27FC236}">
                <a16:creationId xmlns:a16="http://schemas.microsoft.com/office/drawing/2014/main" id="{B6A5E00E-E20C-4889-8B36-5E9DE8E6A55A}"/>
              </a:ext>
            </a:extLst>
          </p:cNvPr>
          <p:cNvSpPr/>
          <p:nvPr/>
        </p:nvSpPr>
        <p:spPr>
          <a:xfrm>
            <a:off x="-72000" y="6392520"/>
            <a:ext cx="9219960" cy="359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17375E"/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4B22300D-0FCB-4AC7-8670-9981587EA359}"/>
              </a:ext>
            </a:extLst>
          </p:cNvPr>
          <p:cNvSpPr txBox="1"/>
          <p:nvPr/>
        </p:nvSpPr>
        <p:spPr>
          <a:xfrm>
            <a:off x="8605080" y="6392520"/>
            <a:ext cx="358920" cy="36467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FFFFFF"/>
                </a:solidFill>
              </a:defRPr>
            </a:pPr>
            <a:fld id="{A1C5C09F-4C2A-40FD-982F-DCEEFCA1AF10}" type="slidenum">
              <a:t>2</a:t>
            </a:fld>
            <a:endParaRPr lang="en-GB" sz="1600" b="1" i="0" u="none" strike="noStrike" kern="1200" spc="0" dirty="0">
              <a:solidFill>
                <a:srgbClr val="FFFFFF"/>
              </a:solidFill>
              <a:latin typeface="Calibri Light" pitchFamily="34"/>
              <a:ea typeface="Lucida Sans Unicode" pitchFamily="2"/>
              <a:cs typeface="Arial" pitchFamily="34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73C5B26-9318-48D5-B7BB-9B469F9E874D}"/>
              </a:ext>
            </a:extLst>
          </p:cNvPr>
          <p:cNvSpPr txBox="1"/>
          <p:nvPr/>
        </p:nvSpPr>
        <p:spPr>
          <a:xfrm>
            <a:off x="72000" y="6398999"/>
            <a:ext cx="3658159" cy="37268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>
              <a:defRPr>
                <a:solidFill>
                  <a:srgbClr val="FFFFFF"/>
                </a:solidFill>
                <a:latin typeface="Calibri" pitchFamily="34"/>
              </a:defRPr>
            </a:pP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Caffé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Scientifico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,  27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novembre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2019</a:t>
            </a:r>
          </a:p>
        </p:txBody>
      </p:sp>
      <p:pic>
        <p:nvPicPr>
          <p:cNvPr id="6" name="The_human_telomeric_parallel_G-quadruplex_X-ray_structure">
            <a:hlinkClick r:id="" action="ppaction://media"/>
            <a:extLst>
              <a:ext uri="{FF2B5EF4-FFF2-40B4-BE49-F238E27FC236}">
                <a16:creationId xmlns:a16="http://schemas.microsoft.com/office/drawing/2014/main" id="{0235D594-D1D2-4D16-BB1B-FBB3E5E0E5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4000" y="75306"/>
            <a:ext cx="8400000" cy="6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3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1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6"/>
          <p:cNvSpPr/>
          <p:nvPr/>
        </p:nvSpPr>
        <p:spPr>
          <a:xfrm>
            <a:off x="-72000" y="6392520"/>
            <a:ext cx="9219960" cy="359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17375E"/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Segnaposto numero diapositiva 2"/>
          <p:cNvSpPr txBox="1"/>
          <p:nvPr/>
        </p:nvSpPr>
        <p:spPr>
          <a:xfrm>
            <a:off x="8462865" y="6392520"/>
            <a:ext cx="501135" cy="36467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FFFFFF"/>
                </a:solidFill>
              </a:defRPr>
            </a:pPr>
            <a:fld id="{A1C5C09F-4C2A-40FD-982F-DCEEFCA1AF10}" type="slidenum">
              <a:t>20</a:t>
            </a:fld>
            <a:endParaRPr lang="en-GB" sz="1600" b="1" i="0" u="none" strike="noStrike" kern="1200" spc="0" dirty="0">
              <a:solidFill>
                <a:srgbClr val="FFFFFF"/>
              </a:solidFill>
              <a:latin typeface="Calibri Light" pitchFamily="34"/>
              <a:ea typeface="Lucida Sans Unicode" pitchFamily="2"/>
              <a:cs typeface="Arial" pitchFamily="34"/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2368111" y="-49305"/>
            <a:ext cx="4339738" cy="982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it-IT" sz="3200" b="1" dirty="0">
                <a:latin typeface="+mn-lt"/>
              </a:rPr>
              <a:t>Raman spectroscopy: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4" y="38486"/>
            <a:ext cx="845925" cy="47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EEEB306-2ED7-4AFC-B5FC-E307AB5E7784}"/>
              </a:ext>
            </a:extLst>
          </p:cNvPr>
          <p:cNvSpPr txBox="1"/>
          <p:nvPr/>
        </p:nvSpPr>
        <p:spPr>
          <a:xfrm>
            <a:off x="72000" y="6398999"/>
            <a:ext cx="3658159" cy="37268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>
              <a:defRPr>
                <a:solidFill>
                  <a:srgbClr val="FFFFFF"/>
                </a:solidFill>
                <a:latin typeface="Calibri" pitchFamily="34"/>
              </a:defRPr>
            </a:pP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Caffé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Scientifico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,  27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novembre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2019</a:t>
            </a:r>
          </a:p>
        </p:txBody>
      </p:sp>
      <p:pic>
        <p:nvPicPr>
          <p:cNvPr id="34" name="Picture 2" descr="http://upload.wikimedia.org/wikipedia/commons/e/e6/Sir_CV_Raman.JPG">
            <a:extLst>
              <a:ext uri="{FF2B5EF4-FFF2-40B4-BE49-F238E27FC236}">
                <a16:creationId xmlns:a16="http://schemas.microsoft.com/office/drawing/2014/main" id="{90936A88-D014-44D8-8EAE-A7DDB2BE8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78" y="646143"/>
            <a:ext cx="2036363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3">
            <a:extLst>
              <a:ext uri="{FF2B5EF4-FFF2-40B4-BE49-F238E27FC236}">
                <a16:creationId xmlns:a16="http://schemas.microsoft.com/office/drawing/2014/main" id="{0856A6CD-6777-4014-B91E-4410A060A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37041" y="625339"/>
            <a:ext cx="6698123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" name="Immagine 58">
            <a:extLst>
              <a:ext uri="{FF2B5EF4-FFF2-40B4-BE49-F238E27FC236}">
                <a16:creationId xmlns:a16="http://schemas.microsoft.com/office/drawing/2014/main" id="{C178836F-4F9E-42E0-A310-95552C9C23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2840" y="510353"/>
            <a:ext cx="3621127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0" name="Rettangolo 59">
            <a:extLst>
              <a:ext uri="{FF2B5EF4-FFF2-40B4-BE49-F238E27FC236}">
                <a16:creationId xmlns:a16="http://schemas.microsoft.com/office/drawing/2014/main" id="{61DCE94B-A9AE-4A58-80CE-1931B67FC7B3}"/>
              </a:ext>
            </a:extLst>
          </p:cNvPr>
          <p:cNvSpPr/>
          <p:nvPr/>
        </p:nvSpPr>
        <p:spPr>
          <a:xfrm>
            <a:off x="59467" y="3686842"/>
            <a:ext cx="239423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/>
              <a:t>The </a:t>
            </a:r>
            <a:r>
              <a:rPr lang="en-US" sz="1600" b="1" dirty="0"/>
              <a:t>Nobel Prize</a:t>
            </a:r>
            <a:r>
              <a:rPr lang="en-US" sz="1600" dirty="0"/>
              <a:t> in Physics 1930 was awarded to Sir Chandrasekhara Venkata </a:t>
            </a:r>
            <a:r>
              <a:rPr lang="en-US" sz="1600" b="1" dirty="0"/>
              <a:t>Raman</a:t>
            </a:r>
            <a:r>
              <a:rPr lang="en-US" sz="1600" dirty="0"/>
              <a:t> "for his work on the scattering of light and for the discovery of the effect named after him."</a:t>
            </a:r>
            <a:endParaRPr lang="it-IT" sz="160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7141EC3-2D28-4B23-AC51-8400AFF35A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1234" y="4477534"/>
            <a:ext cx="1828800" cy="47625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6B3C0B3-B589-43C6-8DFA-C67B256B19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1234" y="5053916"/>
            <a:ext cx="3305175" cy="4572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7E2E1728-E78A-4BC2-9FE4-EA98C51467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5603" y="5611248"/>
            <a:ext cx="2895600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7802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6"/>
          <p:cNvSpPr/>
          <p:nvPr/>
        </p:nvSpPr>
        <p:spPr>
          <a:xfrm>
            <a:off x="-72000" y="6392520"/>
            <a:ext cx="9219960" cy="359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17375E"/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Segnaposto numero diapositiva 2"/>
          <p:cNvSpPr txBox="1"/>
          <p:nvPr/>
        </p:nvSpPr>
        <p:spPr>
          <a:xfrm>
            <a:off x="8462865" y="6392520"/>
            <a:ext cx="501135" cy="36467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FFFFFF"/>
                </a:solidFill>
              </a:defRPr>
            </a:pPr>
            <a:fld id="{A1C5C09F-4C2A-40FD-982F-DCEEFCA1AF10}" type="slidenum">
              <a:t>21</a:t>
            </a:fld>
            <a:endParaRPr lang="en-GB" sz="1600" b="1" i="0" u="none" strike="noStrike" kern="1200" spc="0" dirty="0">
              <a:solidFill>
                <a:srgbClr val="FFFFFF"/>
              </a:solidFill>
              <a:latin typeface="Calibri Light" pitchFamily="34"/>
              <a:ea typeface="Lucida Sans Unicode" pitchFamily="2"/>
              <a:cs typeface="Arial" pitchFamily="34"/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2368111" y="-49305"/>
            <a:ext cx="4339738" cy="982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it-IT" sz="3200" b="1" dirty="0">
                <a:latin typeface="+mn-lt"/>
              </a:rPr>
              <a:t>Raman spectroscopy: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4" y="38486"/>
            <a:ext cx="845925" cy="47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EEEB306-2ED7-4AFC-B5FC-E307AB5E7784}"/>
              </a:ext>
            </a:extLst>
          </p:cNvPr>
          <p:cNvSpPr txBox="1"/>
          <p:nvPr/>
        </p:nvSpPr>
        <p:spPr>
          <a:xfrm>
            <a:off x="72000" y="6398999"/>
            <a:ext cx="3658159" cy="37268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>
              <a:defRPr>
                <a:solidFill>
                  <a:srgbClr val="FFFFFF"/>
                </a:solidFill>
                <a:latin typeface="Calibri" pitchFamily="34"/>
              </a:defRPr>
            </a:pP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Caffé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Scientifico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,  27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novembre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2019</a:t>
            </a: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5311EE14-5752-4160-9DF4-1EC39D6210C4}"/>
              </a:ext>
            </a:extLst>
          </p:cNvPr>
          <p:cNvSpPr txBox="1"/>
          <p:nvPr/>
        </p:nvSpPr>
        <p:spPr>
          <a:xfrm>
            <a:off x="37024" y="807647"/>
            <a:ext cx="8303487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0608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kern="0" dirty="0" err="1">
                <a:solidFill>
                  <a:srgbClr val="000000"/>
                </a:solidFill>
                <a:latin typeface="Calibri Light" panose="020F0302020204030204"/>
                <a:ea typeface="MS PGothic" panose="020B0600070205080204" pitchFamily="34" charset="-128"/>
                <a:cs typeface="MS PGothic" charset="0"/>
              </a:rPr>
              <a:t>Raman</a:t>
            </a:r>
            <a:r>
              <a:rPr lang="it-IT" kern="0" dirty="0">
                <a:solidFill>
                  <a:srgbClr val="000000"/>
                </a:solidFill>
                <a:latin typeface="Calibri Light" panose="020F0302020204030204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it-IT" kern="0" dirty="0" err="1">
                <a:solidFill>
                  <a:srgbClr val="000000"/>
                </a:solidFill>
                <a:latin typeface="Calibri Light" panose="020F0302020204030204"/>
                <a:ea typeface="MS PGothic" panose="020B0600070205080204" pitchFamily="34" charset="-128"/>
                <a:cs typeface="MS PGothic" charset="0"/>
              </a:rPr>
              <a:t>bands</a:t>
            </a:r>
            <a:r>
              <a:rPr lang="it-IT" kern="0" dirty="0">
                <a:solidFill>
                  <a:srgbClr val="000000"/>
                </a:solidFill>
                <a:latin typeface="Calibri Light" panose="020F0302020204030204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it-IT" kern="0" dirty="0" err="1">
                <a:solidFill>
                  <a:srgbClr val="000000"/>
                </a:solidFill>
                <a:latin typeface="Calibri Light" panose="020F0302020204030204"/>
                <a:ea typeface="MS PGothic" panose="020B0600070205080204" pitchFamily="34" charset="-128"/>
                <a:cs typeface="MS PGothic" charset="0"/>
              </a:rPr>
              <a:t>arise</a:t>
            </a:r>
            <a:r>
              <a:rPr lang="it-IT" kern="0" dirty="0">
                <a:solidFill>
                  <a:srgbClr val="000000"/>
                </a:solidFill>
                <a:latin typeface="Calibri Light" panose="020F0302020204030204"/>
                <a:ea typeface="MS PGothic" panose="020B0600070205080204" pitchFamily="34" charset="-128"/>
                <a:cs typeface="MS PGothic" charset="0"/>
              </a:rPr>
              <a:t> from </a:t>
            </a:r>
            <a:r>
              <a:rPr lang="it-IT" b="1" kern="0" dirty="0" err="1">
                <a:solidFill>
                  <a:srgbClr val="FF0000"/>
                </a:solidFill>
                <a:latin typeface="Calibri Light" panose="020F0302020204030204"/>
                <a:ea typeface="MS PGothic" panose="020B0600070205080204" pitchFamily="34" charset="-128"/>
                <a:cs typeface="MS PGothic" charset="0"/>
              </a:rPr>
              <a:t>changes</a:t>
            </a:r>
            <a:r>
              <a:rPr lang="it-IT" b="1" kern="0" dirty="0">
                <a:solidFill>
                  <a:srgbClr val="FF0000"/>
                </a:solidFill>
                <a:latin typeface="Calibri Light" panose="020F0302020204030204"/>
                <a:ea typeface="MS PGothic" panose="020B0600070205080204" pitchFamily="34" charset="-128"/>
                <a:cs typeface="MS PGothic" charset="0"/>
              </a:rPr>
              <a:t> in the </a:t>
            </a:r>
            <a:r>
              <a:rPr lang="it-IT" b="1" kern="0" dirty="0" err="1">
                <a:solidFill>
                  <a:srgbClr val="FF0000"/>
                </a:solidFill>
                <a:latin typeface="Calibri Light" panose="020F0302020204030204"/>
                <a:ea typeface="MS PGothic" panose="020B0600070205080204" pitchFamily="34" charset="-128"/>
                <a:cs typeface="MS PGothic" charset="0"/>
              </a:rPr>
              <a:t>molecular</a:t>
            </a:r>
            <a:r>
              <a:rPr lang="it-IT" b="1" kern="0" dirty="0">
                <a:solidFill>
                  <a:srgbClr val="FF0000"/>
                </a:solidFill>
                <a:latin typeface="Calibri Light" panose="020F0302020204030204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it-IT" b="1" kern="0" dirty="0" err="1">
                <a:solidFill>
                  <a:srgbClr val="FF0000"/>
                </a:solidFill>
                <a:latin typeface="Calibri Light" panose="020F0302020204030204"/>
                <a:ea typeface="MS PGothic" panose="020B0600070205080204" pitchFamily="34" charset="-128"/>
                <a:cs typeface="MS PGothic" charset="0"/>
              </a:rPr>
              <a:t>polarizability</a:t>
            </a:r>
            <a:r>
              <a:rPr lang="it-IT" kern="0" dirty="0">
                <a:solidFill>
                  <a:srgbClr val="000000"/>
                </a:solidFill>
                <a:latin typeface="Calibri Light" panose="020F0302020204030204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it-IT" kern="0" dirty="0" err="1">
                <a:solidFill>
                  <a:srgbClr val="000000"/>
                </a:solidFill>
                <a:latin typeface="Calibri Light" panose="020F0302020204030204"/>
                <a:ea typeface="MS PGothic" panose="020B0600070205080204" pitchFamily="34" charset="-128"/>
                <a:cs typeface="MS PGothic" charset="0"/>
              </a:rPr>
              <a:t>during</a:t>
            </a:r>
            <a:r>
              <a:rPr lang="it-IT" kern="0" dirty="0">
                <a:solidFill>
                  <a:srgbClr val="000000"/>
                </a:solidFill>
                <a:latin typeface="Calibri Light" panose="020F0302020204030204"/>
                <a:ea typeface="MS PGothic" panose="020B0600070205080204" pitchFamily="34" charset="-128"/>
                <a:cs typeface="MS PGothic" charset="0"/>
              </a:rPr>
              <a:t> the </a:t>
            </a:r>
            <a:r>
              <a:rPr lang="it-IT" kern="0" dirty="0" err="1">
                <a:solidFill>
                  <a:srgbClr val="000000"/>
                </a:solidFill>
                <a:latin typeface="Calibri Light" panose="020F0302020204030204"/>
                <a:ea typeface="MS PGothic" panose="020B0600070205080204" pitchFamily="34" charset="-128"/>
                <a:cs typeface="MS PGothic" charset="0"/>
              </a:rPr>
              <a:t>vibrations</a:t>
            </a:r>
            <a:endParaRPr lang="it-IT" kern="0" dirty="0">
              <a:solidFill>
                <a:srgbClr val="000000"/>
              </a:solidFill>
              <a:latin typeface="Calibri Light" panose="020F0302020204030204"/>
              <a:ea typeface="MS PGothic" panose="020B0600070205080204" pitchFamily="34" charset="-128"/>
              <a:cs typeface="MS PGothic" charset="0"/>
            </a:endParaRP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8AFB6850-7679-4C0B-8A1D-F871F5E8E712}"/>
              </a:ext>
            </a:extLst>
          </p:cNvPr>
          <p:cNvSpPr/>
          <p:nvPr/>
        </p:nvSpPr>
        <p:spPr>
          <a:xfrm>
            <a:off x="335009" y="5488795"/>
            <a:ext cx="84739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/>
              <a:t>The difference in frequency (energy) between incident and diffuse photons inelastically corresponds to the difference in frequency between the rotational or </a:t>
            </a:r>
            <a:r>
              <a:rPr lang="en-US" sz="1600" b="1" dirty="0"/>
              <a:t>vibrational</a:t>
            </a:r>
            <a:r>
              <a:rPr lang="en-US" sz="1600" dirty="0"/>
              <a:t> or electronic energy levels of the diffusing molecule.</a:t>
            </a:r>
            <a:endParaRPr lang="it-IT" sz="160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0996ABC-FFE1-41D6-9DC0-7CA778228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802" y="1437381"/>
            <a:ext cx="4875652" cy="540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0A5E29A-4310-4BA6-9D2C-6433AF2637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7791" y="1418194"/>
            <a:ext cx="4111200" cy="5400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8B06707-7664-43FA-BE34-69FE70051D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143" y="2113014"/>
            <a:ext cx="7645714" cy="1440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E98E008-BBD0-4300-B0D1-A0F940ACC7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2592" y="3637121"/>
            <a:ext cx="5501408" cy="18000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D20F2FCC-0E8E-4952-9A25-ED27F1E1B4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4467" y="5284980"/>
            <a:ext cx="2867025" cy="24765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5605F27-9A40-4973-8F78-68D5D5F3E9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36540" y="3410583"/>
            <a:ext cx="847725" cy="428625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A8F46365-592E-4474-9BF8-FDF24AFAA29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2143"/>
          <a:stretch/>
        </p:blipFill>
        <p:spPr>
          <a:xfrm>
            <a:off x="343943" y="3429000"/>
            <a:ext cx="2695685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1055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6"/>
          <p:cNvSpPr/>
          <p:nvPr/>
        </p:nvSpPr>
        <p:spPr>
          <a:xfrm>
            <a:off x="-72000" y="6392520"/>
            <a:ext cx="9219960" cy="359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17375E"/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Segnaposto numero diapositiva 2"/>
          <p:cNvSpPr txBox="1"/>
          <p:nvPr/>
        </p:nvSpPr>
        <p:spPr>
          <a:xfrm>
            <a:off x="8462865" y="6392520"/>
            <a:ext cx="501135" cy="36467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FFFFFF"/>
                </a:solidFill>
              </a:defRPr>
            </a:pPr>
            <a:fld id="{A1C5C09F-4C2A-40FD-982F-DCEEFCA1AF10}" type="slidenum">
              <a:t>22</a:t>
            </a:fld>
            <a:endParaRPr lang="en-GB" sz="1600" b="1" i="0" u="none" strike="noStrike" kern="1200" spc="0" dirty="0">
              <a:solidFill>
                <a:srgbClr val="FFFFFF"/>
              </a:solidFill>
              <a:latin typeface="Calibri Light" pitchFamily="34"/>
              <a:ea typeface="Lucida Sans Unicode" pitchFamily="2"/>
              <a:cs typeface="Arial" pitchFamily="34"/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2368111" y="-49305"/>
            <a:ext cx="4339738" cy="982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it-IT" sz="3200" b="1" dirty="0">
                <a:latin typeface="+mn-lt"/>
              </a:rPr>
              <a:t>UVRR spectroscopy:</a:t>
            </a:r>
          </a:p>
          <a:p>
            <a:pPr algn="ctr">
              <a:buClrTx/>
              <a:buFontTx/>
              <a:buNone/>
            </a:pPr>
            <a:r>
              <a:rPr lang="en-US" altLang="it-IT" sz="2600" b="1" dirty="0">
                <a:latin typeface="+mn-lt"/>
              </a:rPr>
              <a:t>Experiments @ IUVS (</a:t>
            </a:r>
            <a:r>
              <a:rPr lang="en-US" altLang="it-IT" sz="2600" b="1" dirty="0" err="1">
                <a:latin typeface="+mn-lt"/>
              </a:rPr>
              <a:t>Elettra</a:t>
            </a:r>
            <a:r>
              <a:rPr lang="en-US" altLang="it-IT" sz="2600" b="1" dirty="0">
                <a:latin typeface="+mn-lt"/>
              </a:rPr>
              <a:t>) 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4" y="38486"/>
            <a:ext cx="845925" cy="47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EEEB306-2ED7-4AFC-B5FC-E307AB5E7784}"/>
              </a:ext>
            </a:extLst>
          </p:cNvPr>
          <p:cNvSpPr txBox="1"/>
          <p:nvPr/>
        </p:nvSpPr>
        <p:spPr>
          <a:xfrm>
            <a:off x="72000" y="6398999"/>
            <a:ext cx="3658159" cy="37268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>
              <a:defRPr>
                <a:solidFill>
                  <a:srgbClr val="FFFFFF"/>
                </a:solidFill>
                <a:latin typeface="Calibri" pitchFamily="34"/>
              </a:defRPr>
            </a:pP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Caffé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Scientifico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,  27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novembre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2019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CB940A6-6935-4111-88C9-D5B9E73FE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11" y="862482"/>
            <a:ext cx="8490870" cy="558044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A227C99-C5FF-4BD7-87E0-B0A4B0A811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8862" y="95327"/>
            <a:ext cx="1781175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2866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idx="10"/>
          </p:nvPr>
        </p:nvSpPr>
        <p:spPr>
          <a:xfrm>
            <a:off x="8862505" y="6980468"/>
            <a:ext cx="455040" cy="208800"/>
          </a:xfrm>
        </p:spPr>
        <p:txBody>
          <a:bodyPr/>
          <a:lstStyle/>
          <a:p>
            <a:pPr defTabSz="40608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fld id="{A6424678-A671-4DB8-82B7-31CC4636CAD7}" type="slidenum">
              <a:rPr lang="it-IT">
                <a:latin typeface="Arial" panose="020B0604020202020204" pitchFamily="34" charset="0"/>
                <a:ea typeface="MS PGothic" panose="020B0600070205080204" pitchFamily="34" charset="-128"/>
              </a:rPr>
              <a:pPr defTabSz="406086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SzPct val="100000"/>
              </a:pPr>
              <a:t>23</a:t>
            </a:fld>
            <a:endParaRPr lang="it-IT" dirty="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0" name="Text Box 1">
            <a:extLst>
              <a:ext uri="{FF2B5EF4-FFF2-40B4-BE49-F238E27FC236}">
                <a16:creationId xmlns:a16="http://schemas.microsoft.com/office/drawing/2014/main" id="{DE3C05EB-139B-4DB3-94A6-849F1FCC6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8111" y="-49305"/>
            <a:ext cx="4339738" cy="982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it-IT" sz="3200" b="1" dirty="0">
                <a:latin typeface="+mn-lt"/>
              </a:rPr>
              <a:t>Raman spectroscopy:</a:t>
            </a:r>
          </a:p>
        </p:txBody>
      </p:sp>
      <p:pic>
        <p:nvPicPr>
          <p:cNvPr id="41" name="Picture 4">
            <a:extLst>
              <a:ext uri="{FF2B5EF4-FFF2-40B4-BE49-F238E27FC236}">
                <a16:creationId xmlns:a16="http://schemas.microsoft.com/office/drawing/2014/main" id="{BF6ECD79-4B67-4953-B859-1BC62310F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4" y="38486"/>
            <a:ext cx="845925" cy="47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2" name="Rettangolo 6">
            <a:extLst>
              <a:ext uri="{FF2B5EF4-FFF2-40B4-BE49-F238E27FC236}">
                <a16:creationId xmlns:a16="http://schemas.microsoft.com/office/drawing/2014/main" id="{20CA524C-F59E-43ED-B8F9-39CD903849B4}"/>
              </a:ext>
            </a:extLst>
          </p:cNvPr>
          <p:cNvSpPr/>
          <p:nvPr/>
        </p:nvSpPr>
        <p:spPr>
          <a:xfrm>
            <a:off x="-72000" y="6392520"/>
            <a:ext cx="9219960" cy="359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17375E"/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42CA43C9-4551-49D4-95F4-3A6B17C97E8B}"/>
              </a:ext>
            </a:extLst>
          </p:cNvPr>
          <p:cNvSpPr txBox="1"/>
          <p:nvPr/>
        </p:nvSpPr>
        <p:spPr>
          <a:xfrm>
            <a:off x="72000" y="6398999"/>
            <a:ext cx="3658159" cy="37268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>
              <a:defRPr>
                <a:solidFill>
                  <a:srgbClr val="FFFFFF"/>
                </a:solidFill>
                <a:latin typeface="Calibri" pitchFamily="34"/>
              </a:defRPr>
            </a:pP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Caffé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Scientifico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,  27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novembre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2019</a:t>
            </a:r>
          </a:p>
        </p:txBody>
      </p:sp>
      <p:sp>
        <p:nvSpPr>
          <p:cNvPr id="47" name="Segnaposto numero diapositiva 2">
            <a:extLst>
              <a:ext uri="{FF2B5EF4-FFF2-40B4-BE49-F238E27FC236}">
                <a16:creationId xmlns:a16="http://schemas.microsoft.com/office/drawing/2014/main" id="{0E3E2318-5627-4F59-AF65-AB0715F9EF79}"/>
              </a:ext>
            </a:extLst>
          </p:cNvPr>
          <p:cNvSpPr txBox="1"/>
          <p:nvPr/>
        </p:nvSpPr>
        <p:spPr>
          <a:xfrm>
            <a:off x="8462865" y="6392520"/>
            <a:ext cx="501135" cy="36467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FFFFFF"/>
                </a:solidFill>
              </a:defRPr>
            </a:pPr>
            <a:fld id="{A1C5C09F-4C2A-40FD-982F-DCEEFCA1AF10}" type="slidenum">
              <a:t>23</a:t>
            </a:fld>
            <a:endParaRPr lang="en-GB" sz="1600" b="1" i="0" u="none" strike="noStrike" kern="1200" spc="0" dirty="0">
              <a:solidFill>
                <a:srgbClr val="FFFFFF"/>
              </a:solidFill>
              <a:latin typeface="Calibri Light" pitchFamily="34"/>
              <a:ea typeface="Lucida Sans Unicode" pitchFamily="2"/>
              <a:cs typeface="Arial" pitchFamily="34"/>
            </a:endParaRPr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E4F44A0E-93E5-42B3-A25D-D509F47E8C6A}"/>
              </a:ext>
            </a:extLst>
          </p:cNvPr>
          <p:cNvSpPr/>
          <p:nvPr/>
        </p:nvSpPr>
        <p:spPr>
          <a:xfrm>
            <a:off x="499164" y="713568"/>
            <a:ext cx="8229600" cy="95103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 defTabSz="40608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Raman scattering intensities of totally symmetric vibrations of the molecular moiety involved in the electronic transition are enhanced by a factor of 10</a:t>
            </a:r>
            <a:r>
              <a:rPr lang="en-US" sz="2000" b="1" baseline="30000" dirty="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</a:t>
            </a:r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 to 10</a:t>
            </a:r>
            <a:r>
              <a:rPr lang="en-US" sz="2000" b="1" baseline="30000" dirty="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6</a:t>
            </a:r>
            <a:endParaRPr lang="it-IT" sz="2000" b="1" dirty="0">
              <a:solidFill>
                <a:srgbClr val="002060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6CCCA8D1-5C76-4C2A-9DFA-F6F59A208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553" y="1861846"/>
            <a:ext cx="4013115" cy="4024248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48" name="Rettangolo 47">
            <a:extLst>
              <a:ext uri="{FF2B5EF4-FFF2-40B4-BE49-F238E27FC236}">
                <a16:creationId xmlns:a16="http://schemas.microsoft.com/office/drawing/2014/main" id="{2E3342CD-CDC6-4D44-B5F2-0CB1294FE1EC}"/>
              </a:ext>
            </a:extLst>
          </p:cNvPr>
          <p:cNvSpPr/>
          <p:nvPr/>
        </p:nvSpPr>
        <p:spPr>
          <a:xfrm>
            <a:off x="4613964" y="2503926"/>
            <a:ext cx="4467471" cy="3311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0608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540" b="1" i="1" dirty="0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High sensitivity</a:t>
            </a:r>
            <a:r>
              <a:rPr lang="en-US" sz="2540" b="1" i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:</a:t>
            </a:r>
          </a:p>
          <a:p>
            <a:pPr algn="just" defTabSz="40608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177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components at low concentrations can now be detected and analyzed</a:t>
            </a:r>
          </a:p>
          <a:p>
            <a:pPr algn="just" defTabSz="40608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177" b="1" dirty="0">
              <a:solidFill>
                <a:srgbClr val="000000"/>
              </a:solidFill>
              <a:latin typeface="Calibri Light" panose="020F0302020204030204"/>
              <a:ea typeface="MS PGothic" panose="020B0600070205080204" pitchFamily="34" charset="-128"/>
            </a:endParaRPr>
          </a:p>
          <a:p>
            <a:pPr algn="just" defTabSz="40608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177" b="1" dirty="0">
              <a:solidFill>
                <a:srgbClr val="000000"/>
              </a:solidFill>
              <a:latin typeface="Calibri Light" panose="020F0302020204030204"/>
              <a:ea typeface="MS PGothic" panose="020B0600070205080204" pitchFamily="34" charset="-128"/>
            </a:endParaRPr>
          </a:p>
          <a:p>
            <a:pPr algn="just" defTabSz="40608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177" b="1" dirty="0">
              <a:solidFill>
                <a:srgbClr val="000000"/>
              </a:solidFill>
              <a:latin typeface="Calibri Light" panose="020F0302020204030204"/>
              <a:ea typeface="MS PGothic" panose="020B0600070205080204" pitchFamily="34" charset="-128"/>
            </a:endParaRPr>
          </a:p>
          <a:p>
            <a:pPr algn="just" defTabSz="40608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540" b="1" i="1" dirty="0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Specificity:</a:t>
            </a:r>
            <a:r>
              <a:rPr lang="en-US" sz="2177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The Raman modes associated to specific parts of the molecule is selectively enhanced in the spectra</a:t>
            </a:r>
          </a:p>
        </p:txBody>
      </p:sp>
      <p:sp>
        <p:nvSpPr>
          <p:cNvPr id="49" name="Freccia a destra rientrata 35">
            <a:extLst>
              <a:ext uri="{FF2B5EF4-FFF2-40B4-BE49-F238E27FC236}">
                <a16:creationId xmlns:a16="http://schemas.microsoft.com/office/drawing/2014/main" id="{23AF3156-A7BD-498F-B822-85FDB19E5C0B}"/>
              </a:ext>
            </a:extLst>
          </p:cNvPr>
          <p:cNvSpPr/>
          <p:nvPr/>
        </p:nvSpPr>
        <p:spPr bwMode="auto">
          <a:xfrm>
            <a:off x="3984255" y="2561794"/>
            <a:ext cx="587745" cy="390192"/>
          </a:xfrm>
          <a:prstGeom prst="notched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075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sz="2177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" name="Freccia a destra rientrata 36">
            <a:extLst>
              <a:ext uri="{FF2B5EF4-FFF2-40B4-BE49-F238E27FC236}">
                <a16:creationId xmlns:a16="http://schemas.microsoft.com/office/drawing/2014/main" id="{CDE1DF3D-7C97-427A-BE09-77A5CE65F8EF}"/>
              </a:ext>
            </a:extLst>
          </p:cNvPr>
          <p:cNvSpPr/>
          <p:nvPr/>
        </p:nvSpPr>
        <p:spPr bwMode="auto">
          <a:xfrm>
            <a:off x="3994423" y="4386930"/>
            <a:ext cx="587745" cy="390192"/>
          </a:xfrm>
          <a:prstGeom prst="notched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075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sz="2177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" name="Text Box 4">
            <a:extLst>
              <a:ext uri="{FF2B5EF4-FFF2-40B4-BE49-F238E27FC236}">
                <a16:creationId xmlns:a16="http://schemas.microsoft.com/office/drawing/2014/main" id="{2C696949-A69A-44A2-9B5E-4F57D810F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290" y="1698248"/>
            <a:ext cx="2547382" cy="559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990099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rgbClr val="990099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rgbClr val="990099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rgbClr val="990099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rgbClr val="9900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9900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9900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9900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990099"/>
                </a:solidFill>
                <a:latin typeface="Times New Roman" panose="02020603050405020304" pitchFamily="18" charset="0"/>
              </a:defRPr>
            </a:lvl9pPr>
          </a:lstStyle>
          <a:p>
            <a:pPr defTabSz="406086" eaLnBrk="1" fontAlgn="base" hangingPunct="1">
              <a:lnSpc>
                <a:spcPct val="93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sz="1633" dirty="0">
                <a:solidFill>
                  <a:srgbClr val="000000"/>
                </a:solidFill>
                <a:latin typeface="Symbol" panose="05050102010706020507" pitchFamily="18" charset="2"/>
                <a:ea typeface="MS PGothic" panose="020B0600070205080204" pitchFamily="34" charset="-128"/>
              </a:rPr>
              <a:t>p</a:t>
            </a:r>
            <a:r>
              <a:rPr lang="it-IT" sz="1633" dirty="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rPr>
              <a:t>-</a:t>
            </a:r>
            <a:r>
              <a:rPr lang="it-IT" sz="1633" dirty="0">
                <a:solidFill>
                  <a:srgbClr val="000000"/>
                </a:solidFill>
                <a:latin typeface="Symbol" panose="05050102010706020507" pitchFamily="18" charset="2"/>
                <a:ea typeface="MS PGothic" panose="020B0600070205080204" pitchFamily="34" charset="-128"/>
              </a:rPr>
              <a:t>p</a:t>
            </a:r>
            <a:r>
              <a:rPr lang="it-IT" sz="1633" dirty="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rPr>
              <a:t>* </a:t>
            </a:r>
            <a:r>
              <a:rPr lang="it-IT" sz="1633" dirty="0" err="1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rPr>
              <a:t>electronic</a:t>
            </a:r>
            <a:r>
              <a:rPr lang="it-IT" sz="1633" dirty="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rPr>
              <a:t> </a:t>
            </a:r>
            <a:r>
              <a:rPr lang="it-IT" sz="1633" dirty="0" err="1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rPr>
              <a:t>transition</a:t>
            </a:r>
            <a:r>
              <a:rPr lang="it-IT" sz="1633" dirty="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rPr>
              <a:t> </a:t>
            </a:r>
            <a:r>
              <a:rPr lang="it-IT" sz="1633" dirty="0" err="1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rPr>
              <a:t>at</a:t>
            </a:r>
            <a:r>
              <a:rPr lang="it-IT" sz="1633" dirty="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rPr>
              <a:t> 197 nm</a:t>
            </a:r>
          </a:p>
        </p:txBody>
      </p:sp>
      <p:sp>
        <p:nvSpPr>
          <p:cNvPr id="52" name="Text Box 3">
            <a:extLst>
              <a:ext uri="{FF2B5EF4-FFF2-40B4-BE49-F238E27FC236}">
                <a16:creationId xmlns:a16="http://schemas.microsoft.com/office/drawing/2014/main" id="{F279E42E-C6B1-4AEE-B154-64017DC7A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553" y="5660667"/>
            <a:ext cx="4120378" cy="4558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990099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rgbClr val="990099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rgbClr val="990099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rgbClr val="990099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rgbClr val="990099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990099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990099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990099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990099"/>
                </a:solidFill>
                <a:latin typeface="Times New Roman" panose="02020603050405020304" pitchFamily="18" charset="0"/>
              </a:defRPr>
            </a:lvl9pPr>
          </a:lstStyle>
          <a:p>
            <a:pPr defTabSz="406086" eaLnBrk="1" fontAlgn="base" hangingPunct="1">
              <a:lnSpc>
                <a:spcPct val="93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sz="1270" dirty="0" err="1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rPr>
              <a:t>Ref</a:t>
            </a:r>
            <a:r>
              <a:rPr lang="it-IT" sz="1270" dirty="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rPr>
              <a:t>:“</a:t>
            </a:r>
            <a:r>
              <a:rPr lang="it-IT" sz="1270" dirty="0" err="1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rPr>
              <a:t>Advances</a:t>
            </a:r>
            <a:r>
              <a:rPr lang="it-IT" sz="1270" dirty="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rPr>
              <a:t> in </a:t>
            </a:r>
            <a:r>
              <a:rPr lang="it-IT" sz="1270" dirty="0" err="1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rPr>
              <a:t>Raman</a:t>
            </a:r>
            <a:r>
              <a:rPr lang="it-IT" sz="1270" dirty="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rPr>
              <a:t> </a:t>
            </a:r>
            <a:r>
              <a:rPr lang="it-IT" sz="1270" dirty="0" err="1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rPr>
              <a:t>spectroscopy</a:t>
            </a:r>
            <a:r>
              <a:rPr lang="it-IT" sz="1270" dirty="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rPr>
              <a:t>-Vol. 1”, </a:t>
            </a:r>
            <a:r>
              <a:rPr lang="it-IT" sz="1270" dirty="0" err="1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rPr>
              <a:t>edited</a:t>
            </a:r>
            <a:r>
              <a:rPr lang="it-IT" sz="1270" dirty="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rPr>
              <a:t> by J. P. Mathieu</a:t>
            </a:r>
          </a:p>
        </p:txBody>
      </p:sp>
      <p:pic>
        <p:nvPicPr>
          <p:cNvPr id="15" name="Picture 5" descr="Figure 1. Artist impression of a single photon interacting with a DBATT molecule">
            <a:extLst>
              <a:ext uri="{FF2B5EF4-FFF2-40B4-BE49-F238E27FC236}">
                <a16:creationId xmlns:a16="http://schemas.microsoft.com/office/drawing/2014/main" id="{3E8BE560-5072-4E57-80A0-76B3E7B54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185" y="1742310"/>
            <a:ext cx="1914525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AC1F41B-6794-4B80-AE0B-C343FD48CA83}"/>
              </a:ext>
            </a:extLst>
          </p:cNvPr>
          <p:cNvSpPr txBox="1"/>
          <p:nvPr/>
        </p:nvSpPr>
        <p:spPr>
          <a:xfrm>
            <a:off x="6472675" y="1737218"/>
            <a:ext cx="502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it-IT" b="1" dirty="0" err="1">
                <a:solidFill>
                  <a:srgbClr val="C00000"/>
                </a:solidFill>
                <a:cs typeface="Ubuntu" charset="0"/>
              </a:rPr>
              <a:t>λ</a:t>
            </a:r>
            <a:r>
              <a:rPr lang="en-US" altLang="it-IT" b="1" baseline="-33000" dirty="0" err="1">
                <a:solidFill>
                  <a:srgbClr val="C00000"/>
                </a:solidFill>
                <a:cs typeface="Ubuntu" charset="0"/>
              </a:rPr>
              <a:t>exc</a:t>
            </a:r>
            <a:endParaRPr lang="it-IT" b="1" dirty="0">
              <a:solidFill>
                <a:srgbClr val="C00000"/>
              </a:solidFill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60B360EE-4751-4623-8C7B-D7B666885C16}"/>
              </a:ext>
            </a:extLst>
          </p:cNvPr>
          <p:cNvSpPr/>
          <p:nvPr/>
        </p:nvSpPr>
        <p:spPr>
          <a:xfrm>
            <a:off x="1393906" y="2241387"/>
            <a:ext cx="492342" cy="2825861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98866190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6"/>
          <p:cNvSpPr/>
          <p:nvPr/>
        </p:nvSpPr>
        <p:spPr>
          <a:xfrm>
            <a:off x="-72000" y="6392520"/>
            <a:ext cx="9219960" cy="359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17375E"/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Segnaposto numero diapositiva 2"/>
          <p:cNvSpPr txBox="1"/>
          <p:nvPr/>
        </p:nvSpPr>
        <p:spPr>
          <a:xfrm>
            <a:off x="8462865" y="6392520"/>
            <a:ext cx="501135" cy="36467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FFFFFF"/>
                </a:solidFill>
              </a:defRPr>
            </a:pPr>
            <a:fld id="{A1C5C09F-4C2A-40FD-982F-DCEEFCA1AF10}" type="slidenum">
              <a:t>24</a:t>
            </a:fld>
            <a:endParaRPr lang="en-GB" sz="1600" b="1" i="0" u="none" strike="noStrike" kern="1200" spc="0" dirty="0">
              <a:solidFill>
                <a:srgbClr val="FFFFFF"/>
              </a:solidFill>
              <a:latin typeface="Calibri Light" pitchFamily="34"/>
              <a:ea typeface="Lucida Sans Unicode" pitchFamily="2"/>
              <a:cs typeface="Arial" pitchFamily="34"/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2368111" y="-49305"/>
            <a:ext cx="4339738" cy="982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it-IT" sz="3200" b="1" dirty="0">
                <a:latin typeface="+mn-lt"/>
              </a:rPr>
              <a:t>UVRR spectroscopy:</a:t>
            </a:r>
          </a:p>
          <a:p>
            <a:pPr algn="ctr">
              <a:buClrTx/>
              <a:buFontTx/>
              <a:buNone/>
            </a:pPr>
            <a:r>
              <a:rPr lang="en-US" altLang="it-IT" sz="2600" b="1" dirty="0">
                <a:latin typeface="+mn-lt"/>
              </a:rPr>
              <a:t>Experiments @ IUVS (</a:t>
            </a:r>
            <a:r>
              <a:rPr lang="en-US" altLang="it-IT" sz="2600" b="1" dirty="0" err="1">
                <a:latin typeface="+mn-lt"/>
              </a:rPr>
              <a:t>Elettra</a:t>
            </a:r>
            <a:r>
              <a:rPr lang="en-US" altLang="it-IT" sz="2600" b="1" dirty="0">
                <a:latin typeface="+mn-lt"/>
              </a:rPr>
              <a:t>) 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4" y="38486"/>
            <a:ext cx="845925" cy="47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EEEB306-2ED7-4AFC-B5FC-E307AB5E7784}"/>
              </a:ext>
            </a:extLst>
          </p:cNvPr>
          <p:cNvSpPr txBox="1"/>
          <p:nvPr/>
        </p:nvSpPr>
        <p:spPr>
          <a:xfrm>
            <a:off x="72000" y="6398999"/>
            <a:ext cx="3658159" cy="37268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>
              <a:defRPr>
                <a:solidFill>
                  <a:srgbClr val="FFFFFF"/>
                </a:solidFill>
                <a:latin typeface="Calibri" pitchFamily="34"/>
              </a:defRPr>
            </a:pP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Caffé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Scientifico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,  27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novembre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2019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80BFE89-E9A5-4293-B0EE-8B39E2BBA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0621" y="1730745"/>
            <a:ext cx="11433628" cy="4506907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B7F97AE0-4D01-4FBB-B5F9-26083AF268C4}"/>
              </a:ext>
            </a:extLst>
          </p:cNvPr>
          <p:cNvSpPr/>
          <p:nvPr/>
        </p:nvSpPr>
        <p:spPr>
          <a:xfrm>
            <a:off x="2358104" y="1208206"/>
            <a:ext cx="4575291" cy="4038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0608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sz="2177" b="1" dirty="0">
                <a:solidFill>
                  <a:srgbClr val="002060"/>
                </a:solidFill>
                <a:latin typeface="Segoe Print" panose="02000600000000000000" pitchFamily="2" charset="0"/>
                <a:ea typeface="MS PGothic" panose="020B0600070205080204" pitchFamily="34" charset="-128"/>
                <a:cs typeface="Arial" pitchFamily="34" charset="0"/>
              </a:rPr>
              <a:t>UV </a:t>
            </a:r>
            <a:r>
              <a:rPr lang="it-IT" sz="2177" b="1" dirty="0" err="1">
                <a:solidFill>
                  <a:srgbClr val="002060"/>
                </a:solidFill>
                <a:latin typeface="Segoe Print" panose="02000600000000000000" pitchFamily="2" charset="0"/>
                <a:ea typeface="MS PGothic" panose="020B0600070205080204" pitchFamily="34" charset="-128"/>
                <a:cs typeface="Arial" pitchFamily="34" charset="0"/>
              </a:rPr>
              <a:t>Resonant</a:t>
            </a:r>
            <a:r>
              <a:rPr lang="it-IT" sz="2177" b="1" dirty="0">
                <a:solidFill>
                  <a:srgbClr val="002060"/>
                </a:solidFill>
                <a:latin typeface="Segoe Print" panose="02000600000000000000" pitchFamily="2" charset="0"/>
                <a:ea typeface="MS PGothic" panose="020B0600070205080204" pitchFamily="34" charset="-128"/>
                <a:cs typeface="Arial" pitchFamily="34" charset="0"/>
              </a:rPr>
              <a:t> </a:t>
            </a:r>
            <a:r>
              <a:rPr lang="it-IT" sz="2177" b="1" dirty="0" err="1">
                <a:solidFill>
                  <a:srgbClr val="002060"/>
                </a:solidFill>
                <a:latin typeface="Segoe Print" panose="02000600000000000000" pitchFamily="2" charset="0"/>
                <a:ea typeface="MS PGothic" panose="020B0600070205080204" pitchFamily="34" charset="-128"/>
                <a:cs typeface="Arial" pitchFamily="34" charset="0"/>
              </a:rPr>
              <a:t>Raman</a:t>
            </a:r>
            <a:r>
              <a:rPr lang="it-IT" sz="2177" b="1" dirty="0">
                <a:solidFill>
                  <a:srgbClr val="002060"/>
                </a:solidFill>
                <a:latin typeface="Segoe Print" panose="02000600000000000000" pitchFamily="2" charset="0"/>
                <a:ea typeface="MS PGothic" panose="020B0600070205080204" pitchFamily="34" charset="-128"/>
                <a:cs typeface="Arial" pitchFamily="34" charset="0"/>
              </a:rPr>
              <a:t> </a:t>
            </a:r>
            <a:r>
              <a:rPr lang="it-IT" sz="2177" b="1" dirty="0" err="1">
                <a:solidFill>
                  <a:srgbClr val="002060"/>
                </a:solidFill>
                <a:latin typeface="Segoe Print" panose="02000600000000000000" pitchFamily="2" charset="0"/>
                <a:ea typeface="MS PGothic" panose="020B0600070205080204" pitchFamily="34" charset="-128"/>
                <a:cs typeface="Arial" pitchFamily="34" charset="0"/>
              </a:rPr>
              <a:t>landscape</a:t>
            </a:r>
            <a:endParaRPr lang="it-IT" sz="2177" b="1" dirty="0">
              <a:solidFill>
                <a:srgbClr val="002060"/>
              </a:solidFill>
              <a:latin typeface="Segoe Print" panose="02000600000000000000" pitchFamily="2" charset="0"/>
              <a:ea typeface="MS PGothic" panose="020B0600070205080204" pitchFamily="34" charset="-128"/>
              <a:cs typeface="Arial" pitchFamily="34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D13A65CF-91D6-492D-8F58-B8D3839CE3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8862" y="95327"/>
            <a:ext cx="1781175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9335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35B110E1-D96A-4DD2-8781-69DE3BB32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0" y="1111436"/>
            <a:ext cx="6699975" cy="4680000"/>
          </a:xfrm>
          <a:prstGeom prst="rect">
            <a:avLst/>
          </a:prstGeom>
        </p:spPr>
      </p:pic>
      <p:sp>
        <p:nvSpPr>
          <p:cNvPr id="2" name="Rettangolo 6"/>
          <p:cNvSpPr/>
          <p:nvPr/>
        </p:nvSpPr>
        <p:spPr>
          <a:xfrm>
            <a:off x="-72000" y="6392520"/>
            <a:ext cx="9219960" cy="359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17375E"/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Segnaposto numero diapositiva 2"/>
          <p:cNvSpPr txBox="1"/>
          <p:nvPr/>
        </p:nvSpPr>
        <p:spPr>
          <a:xfrm>
            <a:off x="8462865" y="6392520"/>
            <a:ext cx="501135" cy="36467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FFFFFF"/>
                </a:solidFill>
              </a:defRPr>
            </a:pPr>
            <a:fld id="{A1C5C09F-4C2A-40FD-982F-DCEEFCA1AF10}" type="slidenum">
              <a:t>25</a:t>
            </a:fld>
            <a:endParaRPr lang="en-GB" sz="1600" b="1" i="0" u="none" strike="noStrike" kern="1200" spc="0" dirty="0">
              <a:solidFill>
                <a:srgbClr val="FFFFFF"/>
              </a:solidFill>
              <a:latin typeface="Calibri Light" pitchFamily="34"/>
              <a:ea typeface="Lucida Sans Unicode" pitchFamily="2"/>
              <a:cs typeface="Arial" pitchFamily="34"/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2368111" y="-49305"/>
            <a:ext cx="4339738" cy="982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it-IT" sz="3200" b="1" dirty="0">
                <a:latin typeface="+mn-lt"/>
              </a:rPr>
              <a:t>UVRR spectroscopy:</a:t>
            </a:r>
          </a:p>
          <a:p>
            <a:pPr algn="ctr">
              <a:buClrTx/>
              <a:buFontTx/>
              <a:buNone/>
            </a:pPr>
            <a:r>
              <a:rPr lang="en-US" altLang="it-IT" sz="2600" b="1" dirty="0">
                <a:latin typeface="+mn-lt"/>
              </a:rPr>
              <a:t>Experiments @ IUVS (</a:t>
            </a:r>
            <a:r>
              <a:rPr lang="en-US" altLang="it-IT" sz="2600" b="1" dirty="0" err="1">
                <a:latin typeface="+mn-lt"/>
              </a:rPr>
              <a:t>Elettra</a:t>
            </a:r>
            <a:r>
              <a:rPr lang="en-US" altLang="it-IT" sz="2600" b="1" dirty="0">
                <a:latin typeface="+mn-lt"/>
              </a:rPr>
              <a:t>) 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4" y="38486"/>
            <a:ext cx="845925" cy="47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EEEB306-2ED7-4AFC-B5FC-E307AB5E7784}"/>
              </a:ext>
            </a:extLst>
          </p:cNvPr>
          <p:cNvSpPr txBox="1"/>
          <p:nvPr/>
        </p:nvSpPr>
        <p:spPr>
          <a:xfrm>
            <a:off x="72000" y="6398999"/>
            <a:ext cx="3658159" cy="37268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>
              <a:defRPr>
                <a:solidFill>
                  <a:srgbClr val="FFFFFF"/>
                </a:solidFill>
                <a:latin typeface="Calibri" pitchFamily="34"/>
              </a:defRPr>
            </a:pP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Caffé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Scientifico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,  27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novembre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2019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56EA0F0-084C-47FF-94B0-C54E582F88FF}"/>
              </a:ext>
            </a:extLst>
          </p:cNvPr>
          <p:cNvSpPr txBox="1"/>
          <p:nvPr/>
        </p:nvSpPr>
        <p:spPr>
          <a:xfrm>
            <a:off x="6259517" y="1259175"/>
            <a:ext cx="261000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>
                <a:solidFill>
                  <a:srgbClr val="7030A0"/>
                </a:solidFill>
              </a:rPr>
              <a:t>G4-&gt; </a:t>
            </a:r>
            <a:r>
              <a:rPr lang="en-US" sz="1600" dirty="0"/>
              <a:t>The purine (A,G) and </a:t>
            </a:r>
            <a:r>
              <a:rPr lang="it-IT" sz="1600" dirty="0" err="1"/>
              <a:t>pyrimidine</a:t>
            </a:r>
            <a:r>
              <a:rPr lang="en-US" sz="1600" dirty="0"/>
              <a:t> (C,T) transitions are π-π* in nature,  and are expected to produce Raman resonant. </a:t>
            </a:r>
          </a:p>
          <a:p>
            <a:pPr algn="just"/>
            <a:r>
              <a:rPr lang="en-US" sz="1600" dirty="0"/>
              <a:t>In particular, the bands in the region of 1150-1600 cm</a:t>
            </a:r>
            <a:r>
              <a:rPr lang="en-US" sz="1600" baseline="30000" dirty="0"/>
              <a:t>-1</a:t>
            </a:r>
            <a:r>
              <a:rPr lang="en-US" sz="1600" dirty="0"/>
              <a:t> are originated primarily from in-plane stretching vibrations of conjugated  CC, CN and CO double bonds of the base residues </a:t>
            </a:r>
          </a:p>
          <a:p>
            <a:endParaRPr lang="en-US" sz="1200" dirty="0">
              <a:solidFill>
                <a:srgbClr val="AA1A8B"/>
              </a:solidFill>
            </a:endParaRPr>
          </a:p>
          <a:p>
            <a:r>
              <a:rPr lang="it-IT" sz="1200" dirty="0">
                <a:solidFill>
                  <a:srgbClr val="002060"/>
                </a:solidFill>
              </a:rPr>
              <a:t>S.P.A </a:t>
            </a:r>
            <a:r>
              <a:rPr lang="it-IT" sz="1200" dirty="0" err="1">
                <a:solidFill>
                  <a:srgbClr val="002060"/>
                </a:solidFill>
              </a:rPr>
              <a:t>Fodor</a:t>
            </a:r>
            <a:r>
              <a:rPr lang="it-IT" sz="1200" dirty="0">
                <a:solidFill>
                  <a:srgbClr val="002060"/>
                </a:solidFill>
              </a:rPr>
              <a:t>, R.P. Rava, T.R. Hays, T.G. Spiro, </a:t>
            </a:r>
            <a:r>
              <a:rPr lang="it-IT" sz="1200" dirty="0" err="1">
                <a:solidFill>
                  <a:srgbClr val="002060"/>
                </a:solidFill>
              </a:rPr>
              <a:t>Ultraviolet</a:t>
            </a:r>
            <a:r>
              <a:rPr lang="it-IT" sz="1200" dirty="0">
                <a:solidFill>
                  <a:srgbClr val="002060"/>
                </a:solidFill>
              </a:rPr>
              <a:t> </a:t>
            </a:r>
            <a:r>
              <a:rPr lang="it-IT" sz="1200" dirty="0" err="1">
                <a:solidFill>
                  <a:srgbClr val="002060"/>
                </a:solidFill>
              </a:rPr>
              <a:t>Resonance</a:t>
            </a:r>
            <a:r>
              <a:rPr lang="it-IT" sz="1200" dirty="0">
                <a:solidFill>
                  <a:srgbClr val="002060"/>
                </a:solidFill>
              </a:rPr>
              <a:t> </a:t>
            </a:r>
            <a:r>
              <a:rPr lang="it-IT" sz="1200" dirty="0" err="1">
                <a:solidFill>
                  <a:srgbClr val="002060"/>
                </a:solidFill>
              </a:rPr>
              <a:t>Raman</a:t>
            </a:r>
            <a:br>
              <a:rPr lang="it-IT" sz="1200" dirty="0">
                <a:solidFill>
                  <a:srgbClr val="002060"/>
                </a:solidFill>
              </a:rPr>
            </a:br>
            <a:r>
              <a:rPr lang="it-IT" sz="1200" dirty="0" err="1">
                <a:solidFill>
                  <a:srgbClr val="002060"/>
                </a:solidFill>
              </a:rPr>
              <a:t>Spectroscopy</a:t>
            </a:r>
            <a:r>
              <a:rPr lang="it-IT" sz="1200" dirty="0">
                <a:solidFill>
                  <a:srgbClr val="002060"/>
                </a:solidFill>
              </a:rPr>
              <a:t> of the </a:t>
            </a:r>
            <a:r>
              <a:rPr lang="it-IT" sz="1200" dirty="0" err="1">
                <a:solidFill>
                  <a:srgbClr val="002060"/>
                </a:solidFill>
              </a:rPr>
              <a:t>Nucleotides</a:t>
            </a:r>
            <a:r>
              <a:rPr lang="it-IT" sz="1200" dirty="0">
                <a:solidFill>
                  <a:srgbClr val="002060"/>
                </a:solidFill>
              </a:rPr>
              <a:t> with 266-, 240-, 218-, and 200-nm </a:t>
            </a:r>
            <a:r>
              <a:rPr lang="it-IT" sz="1200" dirty="0" err="1">
                <a:solidFill>
                  <a:srgbClr val="002060"/>
                </a:solidFill>
              </a:rPr>
              <a:t>Pulsed</a:t>
            </a:r>
            <a:r>
              <a:rPr lang="it-IT" sz="1200" dirty="0">
                <a:solidFill>
                  <a:srgbClr val="002060"/>
                </a:solidFill>
              </a:rPr>
              <a:t> Laser </a:t>
            </a:r>
            <a:r>
              <a:rPr lang="it-IT" sz="1200" dirty="0" err="1">
                <a:solidFill>
                  <a:srgbClr val="002060"/>
                </a:solidFill>
              </a:rPr>
              <a:t>Excitation</a:t>
            </a:r>
            <a:r>
              <a:rPr lang="it-IT" sz="1200" dirty="0">
                <a:solidFill>
                  <a:srgbClr val="002060"/>
                </a:solidFill>
              </a:rPr>
              <a:t>, J. </a:t>
            </a:r>
            <a:r>
              <a:rPr lang="it-IT" sz="1200" dirty="0" err="1">
                <a:solidFill>
                  <a:srgbClr val="002060"/>
                </a:solidFill>
              </a:rPr>
              <a:t>Am</a:t>
            </a:r>
            <a:r>
              <a:rPr lang="it-IT" sz="1200" dirty="0">
                <a:solidFill>
                  <a:srgbClr val="002060"/>
                </a:solidFill>
              </a:rPr>
              <a:t>. </a:t>
            </a:r>
            <a:r>
              <a:rPr lang="it-IT" sz="1200" dirty="0" err="1">
                <a:solidFill>
                  <a:srgbClr val="002060"/>
                </a:solidFill>
              </a:rPr>
              <a:t>Chem</a:t>
            </a:r>
            <a:r>
              <a:rPr lang="it-IT" sz="1200" dirty="0">
                <a:solidFill>
                  <a:srgbClr val="002060"/>
                </a:solidFill>
              </a:rPr>
              <a:t>. </a:t>
            </a:r>
            <a:r>
              <a:rPr lang="it-IT" sz="1200" dirty="0" err="1">
                <a:solidFill>
                  <a:srgbClr val="002060"/>
                </a:solidFill>
              </a:rPr>
              <a:t>Soc</a:t>
            </a:r>
            <a:r>
              <a:rPr lang="it-IT" sz="1200" dirty="0">
                <a:solidFill>
                  <a:srgbClr val="002060"/>
                </a:solidFill>
              </a:rPr>
              <a:t>. 107 (1985) 1520-1529. 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A36C01C-9752-461F-8C79-8740AD4E73BA}"/>
              </a:ext>
            </a:extLst>
          </p:cNvPr>
          <p:cNvSpPr txBox="1"/>
          <p:nvPr/>
        </p:nvSpPr>
        <p:spPr>
          <a:xfrm>
            <a:off x="838256" y="748221"/>
            <a:ext cx="1332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it-IT" b="1" dirty="0" err="1">
                <a:solidFill>
                  <a:srgbClr val="81368E"/>
                </a:solidFill>
                <a:cs typeface="Ubuntu" charset="0"/>
              </a:rPr>
              <a:t>λ</a:t>
            </a:r>
            <a:r>
              <a:rPr lang="en-US" altLang="it-IT" b="1" baseline="-33000" dirty="0" err="1">
                <a:solidFill>
                  <a:srgbClr val="81368E"/>
                </a:solidFill>
                <a:cs typeface="Ubuntu" charset="0"/>
              </a:rPr>
              <a:t>exc</a:t>
            </a:r>
            <a:r>
              <a:rPr lang="en-US" altLang="it-IT" b="1" dirty="0">
                <a:solidFill>
                  <a:srgbClr val="81368E"/>
                </a:solidFill>
                <a:cs typeface="Ubuntu" charset="0"/>
              </a:rPr>
              <a:t>=266 nm</a:t>
            </a:r>
            <a:endParaRPr lang="it-IT" b="1" dirty="0">
              <a:solidFill>
                <a:srgbClr val="8136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2034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7174" y="2051336"/>
            <a:ext cx="6701612" cy="4478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ttangolo 6"/>
          <p:cNvSpPr/>
          <p:nvPr/>
        </p:nvSpPr>
        <p:spPr>
          <a:xfrm>
            <a:off x="-72000" y="6392520"/>
            <a:ext cx="9219960" cy="359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17375E"/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Segnaposto numero diapositiva 2"/>
          <p:cNvSpPr txBox="1"/>
          <p:nvPr/>
        </p:nvSpPr>
        <p:spPr>
          <a:xfrm>
            <a:off x="8462865" y="6392520"/>
            <a:ext cx="501135" cy="36467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FFFFFF"/>
                </a:solidFill>
              </a:defRPr>
            </a:pPr>
            <a:fld id="{A1C5C09F-4C2A-40FD-982F-DCEEFCA1AF10}" type="slidenum">
              <a:t>26</a:t>
            </a:fld>
            <a:endParaRPr lang="en-GB" sz="1600" b="1" i="0" u="none" strike="noStrike" kern="1200" spc="0" dirty="0">
              <a:solidFill>
                <a:srgbClr val="FFFFFF"/>
              </a:solidFill>
              <a:latin typeface="Calibri Light" pitchFamily="34"/>
              <a:ea typeface="Lucida Sans Unicode" pitchFamily="2"/>
              <a:cs typeface="Arial" pitchFamily="34"/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2368111" y="-49305"/>
            <a:ext cx="4339738" cy="982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it-IT" sz="3200" b="1" dirty="0">
                <a:latin typeface="+mn-lt"/>
              </a:rPr>
              <a:t>UVRR spectroscopy:</a:t>
            </a:r>
          </a:p>
          <a:p>
            <a:pPr algn="ctr">
              <a:buClrTx/>
              <a:buFontTx/>
              <a:buNone/>
            </a:pPr>
            <a:r>
              <a:rPr lang="en-US" altLang="it-IT" sz="2600" b="1" dirty="0">
                <a:latin typeface="+mn-lt"/>
              </a:rPr>
              <a:t>Experiments @ IUVS (</a:t>
            </a:r>
            <a:r>
              <a:rPr lang="en-US" altLang="it-IT" sz="2600" b="1" dirty="0" err="1">
                <a:latin typeface="+mn-lt"/>
              </a:rPr>
              <a:t>Elettra</a:t>
            </a:r>
            <a:r>
              <a:rPr lang="en-US" altLang="it-IT" sz="2600" b="1" dirty="0">
                <a:latin typeface="+mn-lt"/>
              </a:rPr>
              <a:t>) 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59987" y="865501"/>
            <a:ext cx="6142038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it-IT" sz="1600" b="1" dirty="0">
                <a:solidFill>
                  <a:srgbClr val="FF0000"/>
                </a:solidFill>
                <a:latin typeface="+mn-lt"/>
              </a:rPr>
              <a:t>UVRR pros:</a:t>
            </a:r>
          </a:p>
          <a:p>
            <a:pPr>
              <a:buClrTx/>
              <a:buFontTx/>
              <a:buNone/>
            </a:pPr>
            <a:r>
              <a:rPr lang="en-US" altLang="it-IT" sz="1600" b="1" dirty="0">
                <a:solidFill>
                  <a:schemeClr val="tx1"/>
                </a:solidFill>
                <a:latin typeface="+mn-lt"/>
                <a:cs typeface="Ubuntu" charset="0"/>
              </a:rPr>
              <a:t>1) Selectivity to vibrations of DNA </a:t>
            </a:r>
            <a:r>
              <a:rPr lang="en-US" altLang="it-IT" sz="1600" b="1" dirty="0" err="1">
                <a:solidFill>
                  <a:schemeClr val="tx1"/>
                </a:solidFill>
                <a:latin typeface="+mn-lt"/>
                <a:cs typeface="Ubuntu" charset="0"/>
              </a:rPr>
              <a:t>nucleobasis</a:t>
            </a:r>
            <a:r>
              <a:rPr lang="en-US" altLang="it-IT" sz="1600" b="1" dirty="0">
                <a:solidFill>
                  <a:schemeClr val="tx1"/>
                </a:solidFill>
                <a:latin typeface="+mn-lt"/>
                <a:cs typeface="Ubuntu" charset="0"/>
              </a:rPr>
              <a:t>.</a:t>
            </a:r>
          </a:p>
          <a:p>
            <a:pPr>
              <a:buClrTx/>
              <a:buFontTx/>
              <a:buNone/>
            </a:pPr>
            <a:r>
              <a:rPr lang="en-US" altLang="it-IT" sz="1600" b="1" dirty="0">
                <a:solidFill>
                  <a:schemeClr val="tx1"/>
                </a:solidFill>
                <a:latin typeface="+mn-lt"/>
                <a:cs typeface="Ubuntu" charset="0"/>
              </a:rPr>
              <a:t>2) At </a:t>
            </a:r>
            <a:r>
              <a:rPr lang="en-US" altLang="it-IT" sz="1600" b="1" dirty="0" err="1">
                <a:solidFill>
                  <a:srgbClr val="FF0000"/>
                </a:solidFill>
                <a:latin typeface="+mn-lt"/>
                <a:cs typeface="Ubuntu" charset="0"/>
              </a:rPr>
              <a:t>λ</a:t>
            </a:r>
            <a:r>
              <a:rPr lang="en-US" altLang="it-IT" sz="1600" b="1" baseline="-33000" dirty="0" err="1">
                <a:solidFill>
                  <a:srgbClr val="FF0000"/>
                </a:solidFill>
                <a:latin typeface="+mn-lt"/>
                <a:cs typeface="Ubuntu" charset="0"/>
              </a:rPr>
              <a:t>exc</a:t>
            </a:r>
            <a:r>
              <a:rPr lang="en-US" altLang="it-IT" sz="1600" b="1" dirty="0">
                <a:solidFill>
                  <a:srgbClr val="FF0000"/>
                </a:solidFill>
                <a:latin typeface="+mn-lt"/>
                <a:cs typeface="Ubuntu" charset="0"/>
              </a:rPr>
              <a:t>=250 nm </a:t>
            </a:r>
            <a:r>
              <a:rPr lang="en-US" altLang="it-IT" sz="1600" b="1" dirty="0">
                <a:solidFill>
                  <a:schemeClr val="tx1"/>
                </a:solidFill>
                <a:latin typeface="+mn-lt"/>
                <a:cs typeface="Ubuntu" charset="0"/>
              </a:rPr>
              <a:t>the main bands come from Guanine</a:t>
            </a:r>
          </a:p>
          <a:p>
            <a:r>
              <a:rPr lang="en-US" altLang="it-IT" sz="1600" b="1" dirty="0">
                <a:solidFill>
                  <a:schemeClr val="tx1"/>
                </a:solidFill>
              </a:rPr>
              <a:t>3) </a:t>
            </a:r>
            <a:r>
              <a:rPr lang="en-US" altLang="it-IT" sz="1600" b="1" dirty="0">
                <a:solidFill>
                  <a:schemeClr val="tx1"/>
                </a:solidFill>
                <a:latin typeface="+mn-lt"/>
                <a:cs typeface="Ubuntu" charset="0"/>
              </a:rPr>
              <a:t>Low concentrations (comparable to CD, i.e. 40 </a:t>
            </a:r>
            <a:r>
              <a:rPr lang="en-US" altLang="it-IT" sz="1600" b="1" dirty="0" err="1">
                <a:solidFill>
                  <a:schemeClr val="tx1"/>
                </a:solidFill>
                <a:latin typeface="+mn-lt"/>
                <a:cs typeface="Ubuntu" charset="0"/>
              </a:rPr>
              <a:t>μMol</a:t>
            </a:r>
            <a:r>
              <a:rPr lang="en-US" altLang="it-IT" sz="1600" b="1" dirty="0">
                <a:solidFill>
                  <a:schemeClr val="tx1"/>
                </a:solidFill>
                <a:latin typeface="+mn-lt"/>
                <a:cs typeface="Ubuntu" charset="0"/>
              </a:rPr>
              <a:t>)</a:t>
            </a:r>
          </a:p>
          <a:p>
            <a:pPr>
              <a:buClrTx/>
              <a:buFontTx/>
              <a:buNone/>
            </a:pPr>
            <a:r>
              <a:rPr lang="en-US" altLang="it-IT" sz="1600" b="1" dirty="0">
                <a:solidFill>
                  <a:schemeClr val="tx1"/>
                </a:solidFill>
                <a:latin typeface="+mn-lt"/>
                <a:cs typeface="Ubuntu" charset="0"/>
              </a:rPr>
              <a:t>4) The solvent contribution can be easily subtracted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4" y="38486"/>
            <a:ext cx="845925" cy="47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088432" y="2284180"/>
            <a:ext cx="33374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2449159" y="3879692"/>
            <a:ext cx="58221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A+G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3282222" y="3500295"/>
            <a:ext cx="58221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A+G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1575256" y="2263871"/>
            <a:ext cx="664092" cy="32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Tel22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6574032" y="2271379"/>
            <a:ext cx="1203649" cy="32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Tel22+ActD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EEEB306-2ED7-4AFC-B5FC-E307AB5E7784}"/>
              </a:ext>
            </a:extLst>
          </p:cNvPr>
          <p:cNvSpPr txBox="1"/>
          <p:nvPr/>
        </p:nvSpPr>
        <p:spPr>
          <a:xfrm>
            <a:off x="72000" y="6398999"/>
            <a:ext cx="3658159" cy="37268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>
              <a:defRPr>
                <a:solidFill>
                  <a:srgbClr val="FFFFFF"/>
                </a:solidFill>
                <a:latin typeface="Calibri" pitchFamily="34"/>
              </a:defRPr>
            </a:pP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Caffé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Scientifico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,  27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novembre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2019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2B77081-969A-4EE4-A8DD-DF7C1F7E3A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1125" y="1340781"/>
            <a:ext cx="3952875" cy="885825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7213BE2-A9D4-455E-9CA1-A04796FA55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6166" y="76051"/>
            <a:ext cx="146204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8623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1432" y="899412"/>
            <a:ext cx="6633094" cy="452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ttangolo 6"/>
          <p:cNvSpPr/>
          <p:nvPr/>
        </p:nvSpPr>
        <p:spPr>
          <a:xfrm>
            <a:off x="-72000" y="6392520"/>
            <a:ext cx="9219960" cy="359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17375E"/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Segnaposto numero diapositiva 2"/>
          <p:cNvSpPr txBox="1"/>
          <p:nvPr/>
        </p:nvSpPr>
        <p:spPr>
          <a:xfrm>
            <a:off x="8462865" y="6392520"/>
            <a:ext cx="501135" cy="36467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FFFFFF"/>
                </a:solidFill>
              </a:defRPr>
            </a:pPr>
            <a:fld id="{A1C5C09F-4C2A-40FD-982F-DCEEFCA1AF10}" type="slidenum">
              <a:t>27</a:t>
            </a:fld>
            <a:endParaRPr lang="en-GB" sz="1600" b="1" i="0" u="none" strike="noStrike" kern="1200" spc="0" dirty="0">
              <a:solidFill>
                <a:srgbClr val="FFFFFF"/>
              </a:solidFill>
              <a:latin typeface="Calibri Light" pitchFamily="34"/>
              <a:ea typeface="Lucida Sans Unicode" pitchFamily="2"/>
              <a:cs typeface="Arial" pitchFamily="34"/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2368111" y="-49305"/>
            <a:ext cx="4339738" cy="982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it-IT" sz="3200" b="1" dirty="0">
                <a:latin typeface="+mn-lt"/>
              </a:rPr>
              <a:t>UVRR spectroscopy: </a:t>
            </a:r>
          </a:p>
          <a:p>
            <a:pPr algn="ctr">
              <a:buClrTx/>
              <a:buFontTx/>
              <a:buNone/>
            </a:pPr>
            <a:r>
              <a:rPr lang="en-US" altLang="it-IT" sz="2600" b="1" dirty="0">
                <a:latin typeface="+mn-lt"/>
              </a:rPr>
              <a:t>Experiments @ IUVS (</a:t>
            </a:r>
            <a:r>
              <a:rPr lang="en-US" altLang="it-IT" sz="2600" b="1" dirty="0" err="1">
                <a:latin typeface="+mn-lt"/>
              </a:rPr>
              <a:t>Elettra</a:t>
            </a:r>
            <a:r>
              <a:rPr lang="en-US" altLang="it-IT" sz="2600" b="1" dirty="0">
                <a:latin typeface="+mn-lt"/>
              </a:rPr>
              <a:t>) 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221432" y="5244202"/>
            <a:ext cx="5734050" cy="113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it-IT" sz="1600" b="1" dirty="0" err="1">
                <a:solidFill>
                  <a:srgbClr val="0000FE"/>
                </a:solidFill>
                <a:latin typeface="+mn-lt"/>
              </a:rPr>
              <a:t>Hyperchromic</a:t>
            </a:r>
            <a:r>
              <a:rPr lang="en-US" altLang="it-IT" sz="1600" b="1" dirty="0">
                <a:solidFill>
                  <a:srgbClr val="0000FE"/>
                </a:solidFill>
                <a:latin typeface="+mn-lt"/>
              </a:rPr>
              <a:t> effect </a:t>
            </a:r>
            <a:r>
              <a:rPr lang="en-US" altLang="it-IT" sz="1600" dirty="0">
                <a:latin typeface="+mn-lt"/>
              </a:rPr>
              <a:t>-&gt; Guanine stacking.</a:t>
            </a:r>
          </a:p>
          <a:p>
            <a:pPr>
              <a:buClrTx/>
              <a:buFontTx/>
              <a:buNone/>
            </a:pPr>
            <a:r>
              <a:rPr lang="en-US" altLang="it-IT" sz="1600" dirty="0">
                <a:latin typeface="+mn-lt"/>
              </a:rPr>
              <a:t>Melting and complexation -&gt; stacking. </a:t>
            </a:r>
          </a:p>
          <a:p>
            <a:pPr>
              <a:buClrTx/>
              <a:buFontTx/>
              <a:buNone/>
            </a:pPr>
            <a:r>
              <a:rPr lang="en-US" altLang="it-IT" sz="1600" dirty="0">
                <a:latin typeface="+mn-lt"/>
              </a:rPr>
              <a:t>Melted complex comparable to folded G4. </a:t>
            </a:r>
          </a:p>
          <a:p>
            <a:pPr>
              <a:buClrTx/>
              <a:buFontTx/>
              <a:buNone/>
            </a:pPr>
            <a:r>
              <a:rPr lang="en-US" altLang="it-IT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THERE IS RESIDUAL STACKING ALSO AT HIGH-T!!! </a:t>
            </a:r>
          </a:p>
        </p:txBody>
      </p:sp>
      <p:pic>
        <p:nvPicPr>
          <p:cNvPr id="8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256" y="1826682"/>
            <a:ext cx="746293" cy="717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066" y="1830691"/>
            <a:ext cx="656718" cy="7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4" y="38486"/>
            <a:ext cx="845925" cy="47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1" name="Group 21"/>
          <p:cNvGrpSpPr>
            <a:grpSpLocks/>
          </p:cNvGrpSpPr>
          <p:nvPr/>
        </p:nvGrpSpPr>
        <p:grpSpPr bwMode="auto">
          <a:xfrm>
            <a:off x="6885457" y="1428660"/>
            <a:ext cx="602194" cy="1266312"/>
            <a:chOff x="4126" y="208"/>
            <a:chExt cx="882" cy="1557"/>
          </a:xfrm>
        </p:grpSpPr>
        <p:pic>
          <p:nvPicPr>
            <p:cNvPr id="12" name="Picture 2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6" y="208"/>
              <a:ext cx="729" cy="1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" name="Rectangle 23"/>
            <p:cNvSpPr>
              <a:spLocks noChangeArrowheads="1"/>
            </p:cNvSpPr>
            <p:nvPr/>
          </p:nvSpPr>
          <p:spPr bwMode="auto">
            <a:xfrm>
              <a:off x="4781" y="841"/>
              <a:ext cx="227" cy="2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47892EC-C4F4-4D66-98F3-6E0938C2B0DE}"/>
              </a:ext>
            </a:extLst>
          </p:cNvPr>
          <p:cNvSpPr txBox="1"/>
          <p:nvPr/>
        </p:nvSpPr>
        <p:spPr>
          <a:xfrm>
            <a:off x="72000" y="6398999"/>
            <a:ext cx="3658159" cy="37268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>
              <a:defRPr>
                <a:solidFill>
                  <a:srgbClr val="FFFFFF"/>
                </a:solidFill>
                <a:latin typeface="Calibri" pitchFamily="34"/>
              </a:defRPr>
            </a:pP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Caffé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Scientifico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,  27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novembre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22415777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6"/>
          <p:cNvSpPr/>
          <p:nvPr/>
        </p:nvSpPr>
        <p:spPr>
          <a:xfrm>
            <a:off x="-72000" y="6392520"/>
            <a:ext cx="9219960" cy="359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17375E"/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Segnaposto numero diapositiva 2"/>
          <p:cNvSpPr txBox="1"/>
          <p:nvPr/>
        </p:nvSpPr>
        <p:spPr>
          <a:xfrm>
            <a:off x="8462865" y="6392520"/>
            <a:ext cx="501135" cy="36467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FFFFFF"/>
                </a:solidFill>
              </a:defRPr>
            </a:pPr>
            <a:fld id="{A1C5C09F-4C2A-40FD-982F-DCEEFCA1AF10}" type="slidenum">
              <a:t>28</a:t>
            </a:fld>
            <a:endParaRPr lang="en-GB" sz="1600" b="1" i="0" u="none" strike="noStrike" kern="1200" spc="0" dirty="0">
              <a:solidFill>
                <a:srgbClr val="FFFFFF"/>
              </a:solidFill>
              <a:latin typeface="Calibri Light" pitchFamily="34"/>
              <a:ea typeface="Lucida Sans Unicode" pitchFamily="2"/>
              <a:cs typeface="Arial" pitchFamily="34"/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921435" y="-49303"/>
            <a:ext cx="7233089" cy="982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it-IT" sz="3200" b="1" dirty="0">
                <a:latin typeface="+mn-lt"/>
              </a:rPr>
              <a:t>UVRR spectroscopy: </a:t>
            </a:r>
          </a:p>
          <a:p>
            <a:pPr algn="ctr">
              <a:buClrTx/>
              <a:buFontTx/>
              <a:buNone/>
            </a:pPr>
            <a:r>
              <a:rPr lang="en-US" altLang="it-IT" sz="2600" b="1" dirty="0">
                <a:latin typeface="+mn-lt"/>
              </a:rPr>
              <a:t>Intensity of selected bands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6007" y="991621"/>
            <a:ext cx="6659807" cy="4651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459986" y="5670652"/>
            <a:ext cx="7811576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it-IT" sz="2400" b="1" dirty="0">
                <a:latin typeface="+mn-lt"/>
              </a:rPr>
              <a:t>First evidence of unstacking in  G4 upon melting by UVRR</a:t>
            </a: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4" y="38486"/>
            <a:ext cx="845925" cy="47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483" y="1321560"/>
            <a:ext cx="2005938" cy="300784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188AADB-5334-4D0D-9640-A4E48E4C54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0510" y="110936"/>
            <a:ext cx="1485000" cy="10800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E9EDDC7-A989-4868-94DE-243255CA2D37}"/>
              </a:ext>
            </a:extLst>
          </p:cNvPr>
          <p:cNvSpPr txBox="1"/>
          <p:nvPr/>
        </p:nvSpPr>
        <p:spPr>
          <a:xfrm>
            <a:off x="72000" y="6398999"/>
            <a:ext cx="3658159" cy="37268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>
              <a:defRPr>
                <a:solidFill>
                  <a:srgbClr val="FFFFFF"/>
                </a:solidFill>
                <a:latin typeface="Calibri" pitchFamily="34"/>
              </a:defRPr>
            </a:pP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Caffé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Scientifico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,  27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novembre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1639262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6"/>
          <p:cNvSpPr/>
          <p:nvPr/>
        </p:nvSpPr>
        <p:spPr>
          <a:xfrm>
            <a:off x="-72000" y="6392520"/>
            <a:ext cx="9219960" cy="359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17375E"/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Segnaposto numero diapositiva 2"/>
          <p:cNvSpPr txBox="1"/>
          <p:nvPr/>
        </p:nvSpPr>
        <p:spPr>
          <a:xfrm>
            <a:off x="8462865" y="6392520"/>
            <a:ext cx="501135" cy="36467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FFFFFF"/>
                </a:solidFill>
              </a:defRPr>
            </a:pPr>
            <a:fld id="{A1C5C09F-4C2A-40FD-982F-DCEEFCA1AF10}" type="slidenum">
              <a:t>29</a:t>
            </a:fld>
            <a:endParaRPr lang="en-GB" sz="1600" b="1" i="0" u="none" strike="noStrike" kern="1200" spc="0" dirty="0">
              <a:solidFill>
                <a:srgbClr val="FFFFFF"/>
              </a:solidFill>
              <a:latin typeface="Calibri Light" pitchFamily="34"/>
              <a:ea typeface="Lucida Sans Unicode" pitchFamily="2"/>
              <a:cs typeface="Arial" pitchFamily="34"/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684438" y="-49302"/>
            <a:ext cx="7707084" cy="982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it-IT" sz="3200" b="1" dirty="0">
                <a:latin typeface="+mn-lt"/>
              </a:rPr>
              <a:t>UVRR spectroscopy: </a:t>
            </a:r>
          </a:p>
          <a:p>
            <a:pPr algn="ctr">
              <a:buClrTx/>
              <a:buFontTx/>
              <a:buNone/>
            </a:pPr>
            <a:r>
              <a:rPr lang="en-US" altLang="it-IT" sz="2600" b="1" dirty="0">
                <a:latin typeface="+mn-lt"/>
              </a:rPr>
              <a:t>Raman shift of selected bands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80000" y="942970"/>
            <a:ext cx="4516314" cy="5161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4" y="38486"/>
            <a:ext cx="845925" cy="47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814" y="1321560"/>
            <a:ext cx="2031170" cy="304568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F26C734-FB53-4FFC-B89D-D163A808095B}"/>
              </a:ext>
            </a:extLst>
          </p:cNvPr>
          <p:cNvSpPr txBox="1"/>
          <p:nvPr/>
        </p:nvSpPr>
        <p:spPr>
          <a:xfrm>
            <a:off x="53787" y="1256669"/>
            <a:ext cx="18568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YaHei" pitchFamily="2"/>
                <a:cs typeface="Mangal" pitchFamily="2"/>
              </a:rPr>
              <a:t>Band II clearly downshifts to ~1574 cm</a:t>
            </a:r>
            <a:r>
              <a:rPr lang="en-US" sz="1600" b="1" baseline="300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YaHei" pitchFamily="2"/>
                <a:cs typeface="Mangal" pitchFamily="2"/>
              </a:rPr>
              <a:t>-1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YaHei" pitchFamily="2"/>
                <a:cs typeface="Mangal" pitchFamily="2"/>
              </a:rPr>
              <a:t> upon unfolding, due to the substitution of inter-guanine with guanine-water HB.</a:t>
            </a:r>
            <a:endParaRPr lang="it-IT" sz="16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914F435-D51D-4E35-B37C-B227EB4AA503}"/>
              </a:ext>
            </a:extLst>
          </p:cNvPr>
          <p:cNvSpPr txBox="1"/>
          <p:nvPr/>
        </p:nvSpPr>
        <p:spPr>
          <a:xfrm>
            <a:off x="7164000" y="4193954"/>
            <a:ext cx="1654464" cy="1077218"/>
          </a:xfrm>
          <a:prstGeom prst="rect">
            <a:avLst/>
          </a:prstGeom>
          <a:solidFill>
            <a:schemeClr val="accent4">
              <a:lumMod val="60000"/>
              <a:lumOff val="40000"/>
              <a:alpha val="3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ea typeface="Microsoft YaHei" pitchFamily="2"/>
                <a:cs typeface="Mangal" pitchFamily="2"/>
              </a:rPr>
              <a:t>II) Sensitive to HB at exocyclic dG-N2H donor site of guanine</a:t>
            </a:r>
            <a:endParaRPr lang="it-IT" sz="16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71E353C-E4B8-48D5-9A1B-E8FAC7E56144}"/>
              </a:ext>
            </a:extLst>
          </p:cNvPr>
          <p:cNvSpPr txBox="1"/>
          <p:nvPr/>
        </p:nvSpPr>
        <p:spPr>
          <a:xfrm>
            <a:off x="7171674" y="5392567"/>
            <a:ext cx="1656000" cy="830997"/>
          </a:xfrm>
          <a:prstGeom prst="rect">
            <a:avLst/>
          </a:prstGeom>
          <a:solidFill>
            <a:srgbClr val="C00000">
              <a:alpha val="23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ea typeface="Microsoft YaHei" pitchFamily="2"/>
                <a:cs typeface="Mangal" pitchFamily="2"/>
              </a:rPr>
              <a:t>III) Related to NH2 scissoring mode</a:t>
            </a:r>
            <a:endParaRPr lang="it-IT" sz="1600" dirty="0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15CE4DD9-C0BA-46AD-9858-FCC61E72A1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0510" y="110936"/>
            <a:ext cx="1485000" cy="1080000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07144D7C-2B42-4A4B-819A-C9F4DF4C092A}"/>
              </a:ext>
            </a:extLst>
          </p:cNvPr>
          <p:cNvSpPr txBox="1"/>
          <p:nvPr/>
        </p:nvSpPr>
        <p:spPr>
          <a:xfrm>
            <a:off x="1360806" y="3890719"/>
            <a:ext cx="816422" cy="40391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>
                <a:solidFill>
                  <a:srgbClr val="004586"/>
                </a:solidFill>
                <a:latin typeface="Calibri" pitchFamily="34"/>
              </a:defRPr>
            </a:pPr>
            <a:r>
              <a:rPr lang="en-US" sz="1000" b="0" i="0" u="none" strike="noStrike" kern="120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a typeface="Microsoft YaHei" pitchFamily="2"/>
                <a:cs typeface="Mangal" pitchFamily="2"/>
              </a:rPr>
              <a:t>Hoogsteen</a:t>
            </a:r>
            <a:r>
              <a:rPr lang="en-US" sz="1000" b="0" i="0" u="none" strike="noStrike" kern="120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a typeface="Microsoft YaHei" pitchFamily="2"/>
                <a:cs typeface="Mangal" pitchFamily="2"/>
              </a:rPr>
              <a:t> HB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3FBC1684-6708-4AA6-A0B1-C0A92F18F63F}"/>
              </a:ext>
            </a:extLst>
          </p:cNvPr>
          <p:cNvGrpSpPr/>
          <p:nvPr/>
        </p:nvGrpSpPr>
        <p:grpSpPr>
          <a:xfrm>
            <a:off x="175678" y="3265816"/>
            <a:ext cx="1769631" cy="1086367"/>
            <a:chOff x="274342" y="4827030"/>
            <a:chExt cx="1769631" cy="1086367"/>
          </a:xfrm>
        </p:grpSpPr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B0D3C0B4-73DF-4BC4-BAA2-E19876145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295270" y="4841571"/>
              <a:ext cx="1079783" cy="10276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Connettore diritto 22">
              <a:extLst>
                <a:ext uri="{FF2B5EF4-FFF2-40B4-BE49-F238E27FC236}">
                  <a16:creationId xmlns:a16="http://schemas.microsoft.com/office/drawing/2014/main" id="{FC414025-1622-4E4B-9A83-A8E309FF0801}"/>
                </a:ext>
              </a:extLst>
            </p:cNvPr>
            <p:cNvSpPr/>
            <p:nvPr/>
          </p:nvSpPr>
          <p:spPr>
            <a:xfrm flipH="1" flipV="1">
              <a:off x="1144612" y="5532896"/>
              <a:ext cx="365744" cy="103205"/>
            </a:xfrm>
            <a:prstGeom prst="line">
              <a:avLst/>
            </a:prstGeom>
            <a:noFill/>
            <a:ln w="0">
              <a:solidFill>
                <a:srgbClr val="004586"/>
              </a:solidFill>
              <a:prstDash val="solid"/>
              <a:tailEnd type="arrow"/>
            </a:ln>
          </p:spPr>
          <p:txBody>
            <a:bodyPr vert="horz" wrap="none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ea typeface="Microsoft YaHei" pitchFamily="2"/>
                <a:cs typeface="Mangal" pitchFamily="2"/>
              </a:endParaRPr>
            </a:p>
          </p:txBody>
        </p:sp>
        <p:sp>
          <p:nvSpPr>
            <p:cNvPr id="24" name="Connettore diritto 23">
              <a:extLst>
                <a:ext uri="{FF2B5EF4-FFF2-40B4-BE49-F238E27FC236}">
                  <a16:creationId xmlns:a16="http://schemas.microsoft.com/office/drawing/2014/main" id="{F3C3452C-1199-4894-9458-01C549E58CC9}"/>
                </a:ext>
              </a:extLst>
            </p:cNvPr>
            <p:cNvSpPr/>
            <p:nvPr/>
          </p:nvSpPr>
          <p:spPr>
            <a:xfrm flipH="1" flipV="1">
              <a:off x="1016553" y="5455039"/>
              <a:ext cx="493803" cy="181061"/>
            </a:xfrm>
            <a:prstGeom prst="line">
              <a:avLst/>
            </a:prstGeom>
            <a:noFill/>
            <a:ln w="0">
              <a:solidFill>
                <a:srgbClr val="004586"/>
              </a:solidFill>
              <a:prstDash val="solid"/>
              <a:tailEnd type="arrow"/>
            </a:ln>
          </p:spPr>
          <p:txBody>
            <a:bodyPr vert="horz" wrap="none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ea typeface="Microsoft YaHei" pitchFamily="2"/>
                <a:cs typeface="Mangal" pitchFamily="2"/>
              </a:endParaRPr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04DE6F31-E5C6-4EB7-82FF-13AADE44AB29}"/>
                </a:ext>
              </a:extLst>
            </p:cNvPr>
            <p:cNvSpPr txBox="1"/>
            <p:nvPr/>
          </p:nvSpPr>
          <p:spPr>
            <a:xfrm>
              <a:off x="1424467" y="4928597"/>
              <a:ext cx="619506" cy="247397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>
                  <a:solidFill>
                    <a:srgbClr val="FF3333"/>
                  </a:solidFill>
                  <a:latin typeface="Calibri" pitchFamily="34"/>
                </a:defRPr>
              </a:pPr>
              <a:r>
                <a:rPr lang="en-US" sz="1000" b="0" i="0" u="none" strike="noStrike" kern="1200" dirty="0">
                  <a:ln>
                    <a:noFill/>
                  </a:ln>
                  <a:solidFill>
                    <a:srgbClr val="FF3333"/>
                  </a:solidFill>
                  <a:ea typeface="Microsoft YaHei" pitchFamily="2"/>
                  <a:cs typeface="Mangal" pitchFamily="2"/>
                </a:rPr>
                <a:t>Guanine</a:t>
              </a:r>
            </a:p>
          </p:txBody>
        </p:sp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62D7CBC8-7C4B-4A7F-ACB0-CB824023410E}"/>
                </a:ext>
              </a:extLst>
            </p:cNvPr>
            <p:cNvSpPr/>
            <p:nvPr/>
          </p:nvSpPr>
          <p:spPr>
            <a:xfrm>
              <a:off x="973591" y="4965516"/>
              <a:ext cx="427963" cy="493803"/>
            </a:xfrm>
            <a:prstGeom prst="rect">
              <a:avLst/>
            </a:prstGeom>
            <a:noFill/>
            <a:ln w="19080">
              <a:solidFill>
                <a:srgbClr val="FF3333"/>
              </a:solidFill>
              <a:custDash>
                <a:ds d="197000" sp="197000"/>
              </a:custDash>
            </a:ln>
          </p:spPr>
          <p:txBody>
            <a:bodyPr vert="horz" wrap="none" lIns="99360" tIns="54360" rIns="99360" bIns="5436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ea typeface="Microsoft YaHei" pitchFamily="2"/>
                <a:cs typeface="Mangal" pitchFamily="2"/>
              </a:endParaRPr>
            </a:p>
          </p:txBody>
        </p:sp>
        <p:sp>
          <p:nvSpPr>
            <p:cNvPr id="27" name="Rettangolo 26">
              <a:extLst>
                <a:ext uri="{FF2B5EF4-FFF2-40B4-BE49-F238E27FC236}">
                  <a16:creationId xmlns:a16="http://schemas.microsoft.com/office/drawing/2014/main" id="{7444E68A-0564-42A8-ABBA-6E5F1FEA47DA}"/>
                </a:ext>
              </a:extLst>
            </p:cNvPr>
            <p:cNvSpPr/>
            <p:nvPr/>
          </p:nvSpPr>
          <p:spPr>
            <a:xfrm>
              <a:off x="274342" y="4827030"/>
              <a:ext cx="1185128" cy="1086367"/>
            </a:xfrm>
            <a:prstGeom prst="rect">
              <a:avLst/>
            </a:prstGeom>
            <a:solidFill>
              <a:srgbClr val="CCCCCC">
                <a:alpha val="30000"/>
              </a:srgbClr>
            </a:solidFill>
            <a:ln w="19080">
              <a:solidFill>
                <a:srgbClr val="000000"/>
              </a:solidFill>
              <a:prstDash val="solid"/>
            </a:ln>
          </p:spPr>
          <p:txBody>
            <a:bodyPr vert="horz" wrap="none" lIns="99360" tIns="54360" rIns="99360" bIns="5436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ea typeface="Microsoft YaHei" pitchFamily="2"/>
                <a:cs typeface="Mangal" pitchFamily="2"/>
              </a:endParaRPr>
            </a:p>
          </p:txBody>
        </p:sp>
      </p:grp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F4CFD46B-F06B-4F31-A7F3-3784BA626641}"/>
              </a:ext>
            </a:extLst>
          </p:cNvPr>
          <p:cNvCxnSpPr/>
          <p:nvPr/>
        </p:nvCxnSpPr>
        <p:spPr>
          <a:xfrm flipH="1">
            <a:off x="1980000" y="1617044"/>
            <a:ext cx="599571" cy="673769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C64BAB82-E142-4643-AFC1-FA452EA0927E}"/>
              </a:ext>
            </a:extLst>
          </p:cNvPr>
          <p:cNvSpPr txBox="1"/>
          <p:nvPr/>
        </p:nvSpPr>
        <p:spPr>
          <a:xfrm>
            <a:off x="72000" y="6398999"/>
            <a:ext cx="3658159" cy="37268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>
              <a:defRPr>
                <a:solidFill>
                  <a:srgbClr val="FFFFFF"/>
                </a:solidFill>
                <a:latin typeface="Calibri" pitchFamily="34"/>
              </a:defRPr>
            </a:pP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Caffé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Scientifico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,  27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novembre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1908911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6"/>
          <p:cNvSpPr/>
          <p:nvPr/>
        </p:nvSpPr>
        <p:spPr>
          <a:xfrm>
            <a:off x="-72000" y="6392520"/>
            <a:ext cx="9219960" cy="359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17375E"/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Segnaposto numero diapositiva 2"/>
          <p:cNvSpPr txBox="1"/>
          <p:nvPr/>
        </p:nvSpPr>
        <p:spPr>
          <a:xfrm>
            <a:off x="8605080" y="6392520"/>
            <a:ext cx="358920" cy="36467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FFFFFF"/>
                </a:solidFill>
              </a:defRPr>
            </a:pPr>
            <a:fld id="{A1C5C09F-4C2A-40FD-982F-DCEEFCA1AF10}" type="slidenum">
              <a:t>3</a:t>
            </a:fld>
            <a:endParaRPr lang="en-GB" sz="1600" b="1" i="0" u="none" strike="noStrike" kern="1200" spc="0" dirty="0">
              <a:solidFill>
                <a:srgbClr val="FFFFFF"/>
              </a:solidFill>
              <a:latin typeface="Calibri Light" pitchFamily="34"/>
              <a:ea typeface="Lucida Sans Unicode" pitchFamily="2"/>
              <a:cs typeface="Arial" pitchFamily="34"/>
            </a:endParaRPr>
          </a:p>
        </p:txBody>
      </p:sp>
      <p:sp>
        <p:nvSpPr>
          <p:cNvPr id="20" name="Text Box 1"/>
          <p:cNvSpPr txBox="1">
            <a:spLocks noChangeArrowheads="1"/>
          </p:cNvSpPr>
          <p:nvPr/>
        </p:nvSpPr>
        <p:spPr bwMode="auto">
          <a:xfrm>
            <a:off x="435950" y="1073441"/>
            <a:ext cx="8528050" cy="454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48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it-IT" sz="2800" b="1" dirty="0">
                <a:solidFill>
                  <a:srgbClr val="0000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Outline of the lecture</a:t>
            </a:r>
          </a:p>
          <a:p>
            <a:pPr>
              <a:buClrTx/>
              <a:buFontTx/>
              <a:buNone/>
            </a:pPr>
            <a:endParaRPr lang="en-US" altLang="it-IT" sz="2600" b="1" dirty="0">
              <a:latin typeface="+mn-lt"/>
              <a:cs typeface="Arial" panose="020B0604020202020204" pitchFamily="34" charset="0"/>
            </a:endParaRPr>
          </a:p>
          <a:p>
            <a:pPr>
              <a:buClrTx/>
              <a:buFontTx/>
              <a:buNone/>
            </a:pPr>
            <a:r>
              <a:rPr lang="en-US" altLang="it-IT" sz="2600" b="1" dirty="0">
                <a:latin typeface="+mn-lt"/>
                <a:cs typeface="Arial" panose="020B0604020202020204" pitchFamily="34" charset="0"/>
              </a:rPr>
              <a:t>• A short introduction to G-</a:t>
            </a:r>
            <a:r>
              <a:rPr lang="en-US" altLang="it-IT" sz="2600" b="1" dirty="0" err="1">
                <a:latin typeface="+mn-lt"/>
                <a:cs typeface="Arial" panose="020B0604020202020204" pitchFamily="34" charset="0"/>
              </a:rPr>
              <a:t>quadruplexes</a:t>
            </a:r>
            <a:r>
              <a:rPr lang="en-US" altLang="it-IT" sz="2600" b="1" dirty="0">
                <a:latin typeface="+mn-lt"/>
                <a:cs typeface="Arial" panose="020B0604020202020204" pitchFamily="34" charset="0"/>
              </a:rPr>
              <a:t> (G4)</a:t>
            </a:r>
          </a:p>
          <a:p>
            <a:pPr>
              <a:buClrTx/>
              <a:buFontTx/>
              <a:buNone/>
            </a:pPr>
            <a:r>
              <a:rPr lang="en-US" altLang="it-IT" sz="2600" b="1" dirty="0">
                <a:latin typeface="+mn-lt"/>
                <a:cs typeface="Arial" panose="020B0604020202020204" pitchFamily="34" charset="0"/>
              </a:rPr>
              <a:t>• Biomedicine and </a:t>
            </a:r>
            <a:r>
              <a:rPr lang="en-US" altLang="it-IT" sz="2600" b="1" dirty="0" err="1">
                <a:latin typeface="+mn-lt"/>
                <a:cs typeface="Arial" panose="020B0604020202020204" pitchFamily="34" charset="0"/>
              </a:rPr>
              <a:t>nano</a:t>
            </a:r>
            <a:r>
              <a:rPr lang="en-US" altLang="it-IT" sz="2600" b="1" dirty="0">
                <a:latin typeface="+mn-lt"/>
                <a:cs typeface="Arial" panose="020B0604020202020204" pitchFamily="34" charset="0"/>
              </a:rPr>
              <a:t>-technology aspects related to G4</a:t>
            </a:r>
          </a:p>
          <a:p>
            <a:pPr>
              <a:buClrTx/>
              <a:buFontTx/>
              <a:buNone/>
            </a:pPr>
            <a:r>
              <a:rPr lang="en-US" altLang="it-IT" sz="2600" b="1" dirty="0">
                <a:latin typeface="+mn-lt"/>
                <a:cs typeface="Arial" panose="020B0604020202020204" pitchFamily="34" charset="0"/>
              </a:rPr>
              <a:t>• Our system: Tel22</a:t>
            </a:r>
          </a:p>
          <a:p>
            <a:pPr>
              <a:buClrTx/>
              <a:buFontTx/>
              <a:buNone/>
            </a:pPr>
            <a:r>
              <a:rPr lang="en-US" altLang="it-IT" sz="2600" b="1" dirty="0">
                <a:latin typeface="+mn-lt"/>
                <a:cs typeface="Arial" panose="020B0604020202020204" pitchFamily="34" charset="0"/>
              </a:rPr>
              <a:t>• Results from CD spectroscopy</a:t>
            </a:r>
          </a:p>
          <a:p>
            <a:pPr>
              <a:buClrTx/>
              <a:buFontTx/>
              <a:buNone/>
            </a:pPr>
            <a:r>
              <a:rPr lang="en-US" altLang="it-IT" sz="2600" b="1" dirty="0">
                <a:latin typeface="+mn-lt"/>
                <a:cs typeface="Arial" panose="020B0604020202020204" pitchFamily="34" charset="0"/>
              </a:rPr>
              <a:t>• Results from UVRR spectroscopy</a:t>
            </a:r>
          </a:p>
          <a:p>
            <a:pPr>
              <a:buClrTx/>
              <a:buFontTx/>
              <a:buNone/>
            </a:pPr>
            <a:r>
              <a:rPr lang="en-US" altLang="it-IT" sz="2600" b="1" dirty="0">
                <a:latin typeface="+mn-lt"/>
                <a:cs typeface="Arial" panose="020B0604020202020204" pitchFamily="34" charset="0"/>
              </a:rPr>
              <a:t>• Results from SAXS &amp; SANS</a:t>
            </a:r>
          </a:p>
          <a:p>
            <a:pPr>
              <a:buClrTx/>
              <a:buFontTx/>
              <a:buNone/>
            </a:pPr>
            <a:endParaRPr lang="en-US" altLang="it-IT" sz="2600" b="1" dirty="0">
              <a:latin typeface="+mn-lt"/>
              <a:cs typeface="Arial" panose="020B0604020202020204" pitchFamily="34" charset="0"/>
            </a:endParaRPr>
          </a:p>
          <a:p>
            <a:pPr>
              <a:buClrTx/>
              <a:buFontTx/>
              <a:buNone/>
            </a:pPr>
            <a:r>
              <a:rPr lang="en-US" altLang="it-IT" sz="2600" b="1" dirty="0">
                <a:latin typeface="+mn-lt"/>
                <a:cs typeface="Arial" panose="020B0604020202020204" pitchFamily="34" charset="0"/>
              </a:rPr>
              <a:t>• The emerging multi-</a:t>
            </a:r>
            <a:r>
              <a:rPr lang="en-US" altLang="it-IT" sz="2600" b="1" dirty="0" err="1">
                <a:latin typeface="+mn-lt"/>
                <a:cs typeface="Arial" panose="020B0604020202020204" pitchFamily="34" charset="0"/>
              </a:rPr>
              <a:t>messanger</a:t>
            </a:r>
            <a:r>
              <a:rPr lang="en-US" altLang="it-IT" sz="2600" b="1" dirty="0">
                <a:latin typeface="+mn-lt"/>
                <a:cs typeface="Arial" panose="020B0604020202020204" pitchFamily="34" charset="0"/>
              </a:rPr>
              <a:t> picture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36734E6-F6E3-472B-BD02-78481F2C0F03}"/>
              </a:ext>
            </a:extLst>
          </p:cNvPr>
          <p:cNvSpPr/>
          <p:nvPr/>
        </p:nvSpPr>
        <p:spPr>
          <a:xfrm>
            <a:off x="1343609" y="65317"/>
            <a:ext cx="6858000" cy="6092890"/>
          </a:xfrm>
          <a:prstGeom prst="rect">
            <a:avLst/>
          </a:prstGeom>
          <a:blipFill dpi="0" rotWithShape="1"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139B7B9-F91C-4335-832F-905BE1978811}"/>
              </a:ext>
            </a:extLst>
          </p:cNvPr>
          <p:cNvSpPr txBox="1"/>
          <p:nvPr/>
        </p:nvSpPr>
        <p:spPr>
          <a:xfrm>
            <a:off x="72000" y="6398999"/>
            <a:ext cx="3658159" cy="37268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>
              <a:defRPr>
                <a:solidFill>
                  <a:srgbClr val="FFFFFF"/>
                </a:solidFill>
                <a:latin typeface="Calibri" pitchFamily="34"/>
              </a:defRPr>
            </a:pP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Caffé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Scientifico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,  27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novembre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2019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6"/>
          <p:cNvSpPr/>
          <p:nvPr/>
        </p:nvSpPr>
        <p:spPr>
          <a:xfrm>
            <a:off x="-75960" y="6392519"/>
            <a:ext cx="9219960" cy="359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17375E"/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Segnaposto numero diapositiva 2"/>
          <p:cNvSpPr txBox="1"/>
          <p:nvPr/>
        </p:nvSpPr>
        <p:spPr>
          <a:xfrm>
            <a:off x="8462865" y="6392520"/>
            <a:ext cx="501135" cy="36467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FFFFFF"/>
                </a:solidFill>
              </a:defRPr>
            </a:pPr>
            <a:fld id="{A1C5C09F-4C2A-40FD-982F-DCEEFCA1AF10}" type="slidenum">
              <a:t>30</a:t>
            </a:fld>
            <a:endParaRPr lang="en-GB" sz="1600" b="1" i="0" u="none" strike="noStrike" kern="1200" spc="0" dirty="0">
              <a:solidFill>
                <a:srgbClr val="FFFFFF"/>
              </a:solidFill>
              <a:latin typeface="Calibri Light" pitchFamily="34"/>
              <a:ea typeface="Lucida Sans Unicode" pitchFamily="2"/>
              <a:cs typeface="Arial" pitchFamily="34"/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2368111" y="-49305"/>
            <a:ext cx="4339738" cy="982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it-IT" sz="3200" b="1" dirty="0">
                <a:latin typeface="+mn-lt"/>
              </a:rPr>
              <a:t>SAS experiments: </a:t>
            </a: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04"/>
            <a:ext cx="1097901" cy="464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2904983-4BCF-4FB5-B7DB-1D7EC31243D8}"/>
              </a:ext>
            </a:extLst>
          </p:cNvPr>
          <p:cNvSpPr txBox="1"/>
          <p:nvPr/>
        </p:nvSpPr>
        <p:spPr>
          <a:xfrm>
            <a:off x="72000" y="6398999"/>
            <a:ext cx="3658159" cy="37268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>
              <a:defRPr>
                <a:solidFill>
                  <a:srgbClr val="FFFFFF"/>
                </a:solidFill>
                <a:latin typeface="Calibri" pitchFamily="34"/>
              </a:defRPr>
            </a:pP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Caffé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Scientifico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,  27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novembre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2019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8158F01-573A-4C01-9BA2-6BBA266D3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54" y="105841"/>
            <a:ext cx="802703" cy="720000"/>
          </a:xfrm>
          <a:prstGeom prst="rect">
            <a:avLst/>
          </a:prstGeom>
        </p:spPr>
      </p:pic>
      <p:sp>
        <p:nvSpPr>
          <p:cNvPr id="11" name="Text Box 2">
            <a:extLst>
              <a:ext uri="{FF2B5EF4-FFF2-40B4-BE49-F238E27FC236}">
                <a16:creationId xmlns:a16="http://schemas.microsoft.com/office/drawing/2014/main" id="{A4D25969-D3F5-4632-A761-43DC9D10D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857" y="5664279"/>
            <a:ext cx="4348163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9192" rIns="90000" bIns="4500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r>
              <a:rPr lang="en-US" altLang="it-IT" sz="3200" b="1" dirty="0">
                <a:latin typeface="+mn-lt"/>
              </a:rPr>
              <a:t>Interference of waves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701531CE-61DB-442F-8464-3F03192D8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938" y="647621"/>
            <a:ext cx="4543316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BD610635-4E5F-4DEB-B123-0C9C03F14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125" y="3484752"/>
            <a:ext cx="1946800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4C13028A-FF4F-49F7-9473-5E861675B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443" y="3663309"/>
            <a:ext cx="1462088" cy="223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Line 5">
            <a:extLst>
              <a:ext uri="{FF2B5EF4-FFF2-40B4-BE49-F238E27FC236}">
                <a16:creationId xmlns:a16="http://schemas.microsoft.com/office/drawing/2014/main" id="{F964B346-1AD1-4B7E-BFD7-6BF95932B14C}"/>
              </a:ext>
            </a:extLst>
          </p:cNvPr>
          <p:cNvSpPr>
            <a:spLocks noChangeShapeType="1"/>
          </p:cNvSpPr>
          <p:nvPr/>
        </p:nvSpPr>
        <p:spPr bwMode="auto">
          <a:xfrm>
            <a:off x="3717196" y="4585588"/>
            <a:ext cx="1828800" cy="1587"/>
          </a:xfrm>
          <a:prstGeom prst="line">
            <a:avLst/>
          </a:prstGeom>
          <a:noFill/>
          <a:ln w="25400" cap="flat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269900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6"/>
          <p:cNvSpPr/>
          <p:nvPr/>
        </p:nvSpPr>
        <p:spPr>
          <a:xfrm>
            <a:off x="-75960" y="6392519"/>
            <a:ext cx="9219960" cy="359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17375E"/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Segnaposto numero diapositiva 2"/>
          <p:cNvSpPr txBox="1"/>
          <p:nvPr/>
        </p:nvSpPr>
        <p:spPr>
          <a:xfrm>
            <a:off x="8462865" y="6392520"/>
            <a:ext cx="501135" cy="36467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FFFFFF"/>
                </a:solidFill>
              </a:defRPr>
            </a:pPr>
            <a:fld id="{A1C5C09F-4C2A-40FD-982F-DCEEFCA1AF10}" type="slidenum">
              <a:t>31</a:t>
            </a:fld>
            <a:endParaRPr lang="en-GB" sz="1600" b="1" i="0" u="none" strike="noStrike" kern="1200" spc="0" dirty="0">
              <a:solidFill>
                <a:srgbClr val="FFFFFF"/>
              </a:solidFill>
              <a:latin typeface="Calibri Light" pitchFamily="34"/>
              <a:ea typeface="Lucida Sans Unicode" pitchFamily="2"/>
              <a:cs typeface="Arial" pitchFamily="34"/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2368111" y="-49305"/>
            <a:ext cx="4339738" cy="982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it-IT" sz="3200" b="1" dirty="0">
                <a:latin typeface="+mn-lt"/>
              </a:rPr>
              <a:t>SAS experiments: </a:t>
            </a: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04"/>
            <a:ext cx="1097901" cy="464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2904983-4BCF-4FB5-B7DB-1D7EC31243D8}"/>
              </a:ext>
            </a:extLst>
          </p:cNvPr>
          <p:cNvSpPr txBox="1"/>
          <p:nvPr/>
        </p:nvSpPr>
        <p:spPr>
          <a:xfrm>
            <a:off x="72000" y="6398999"/>
            <a:ext cx="3658159" cy="37268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>
              <a:defRPr>
                <a:solidFill>
                  <a:srgbClr val="FFFFFF"/>
                </a:solidFill>
                <a:latin typeface="Calibri" pitchFamily="34"/>
              </a:defRPr>
            </a:pP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Caffé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Scientifico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,  27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novembre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2019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8158F01-573A-4C01-9BA2-6BBA266D3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54" y="105841"/>
            <a:ext cx="802703" cy="720000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320BB08F-8BF2-49A3-B39E-53FC7C587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683" y="1346887"/>
            <a:ext cx="9303406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 Box 2">
            <a:extLst>
              <a:ext uri="{FF2B5EF4-FFF2-40B4-BE49-F238E27FC236}">
                <a16:creationId xmlns:a16="http://schemas.microsoft.com/office/drawing/2014/main" id="{E9C908D1-7BF7-4A8A-9707-091050923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875" y="5517860"/>
            <a:ext cx="8915400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9192" rIns="90000" bIns="4500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r>
              <a:rPr lang="en-US" altLang="it-IT" sz="3200" b="1" dirty="0">
                <a:latin typeface="+mn-lt"/>
              </a:rPr>
              <a:t>Layout of small angle scattering experiments</a:t>
            </a:r>
          </a:p>
        </p:txBody>
      </p:sp>
    </p:spTree>
    <p:extLst>
      <p:ext uri="{BB962C8B-B14F-4D97-AF65-F5344CB8AC3E}">
        <p14:creationId xmlns:p14="http://schemas.microsoft.com/office/powerpoint/2010/main" val="39057239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6"/>
          <p:cNvSpPr/>
          <p:nvPr/>
        </p:nvSpPr>
        <p:spPr>
          <a:xfrm>
            <a:off x="-75960" y="6392519"/>
            <a:ext cx="9219960" cy="359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17375E"/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Segnaposto numero diapositiva 2"/>
          <p:cNvSpPr txBox="1"/>
          <p:nvPr/>
        </p:nvSpPr>
        <p:spPr>
          <a:xfrm>
            <a:off x="8462865" y="6392520"/>
            <a:ext cx="501135" cy="36467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FFFFFF"/>
                </a:solidFill>
              </a:defRPr>
            </a:pPr>
            <a:fld id="{A1C5C09F-4C2A-40FD-982F-DCEEFCA1AF10}" type="slidenum">
              <a:t>32</a:t>
            </a:fld>
            <a:endParaRPr lang="en-GB" sz="1600" b="1" i="0" u="none" strike="noStrike" kern="1200" spc="0" dirty="0">
              <a:solidFill>
                <a:srgbClr val="FFFFFF"/>
              </a:solidFill>
              <a:latin typeface="Calibri Light" pitchFamily="34"/>
              <a:ea typeface="Lucida Sans Unicode" pitchFamily="2"/>
              <a:cs typeface="Arial" pitchFamily="34"/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2368111" y="-49305"/>
            <a:ext cx="4339738" cy="982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it-IT" sz="3200" b="1" dirty="0">
                <a:latin typeface="+mn-lt"/>
              </a:rPr>
              <a:t>SAXS experiments: </a:t>
            </a:r>
          </a:p>
          <a:p>
            <a:pPr algn="ctr">
              <a:buClrTx/>
              <a:buFontTx/>
              <a:buNone/>
            </a:pPr>
            <a:r>
              <a:rPr lang="en-US" altLang="it-IT" sz="2600" b="1" dirty="0">
                <a:latin typeface="+mn-lt"/>
              </a:rPr>
              <a:t>FZ </a:t>
            </a:r>
            <a:r>
              <a:rPr lang="en-US" altLang="it-IT" sz="2600" b="1" dirty="0" err="1">
                <a:latin typeface="+mn-lt"/>
              </a:rPr>
              <a:t>Juelich</a:t>
            </a:r>
            <a:r>
              <a:rPr lang="en-US" altLang="it-IT" sz="2600" b="1" dirty="0">
                <a:latin typeface="+mn-lt"/>
              </a:rPr>
              <a:t> – Kratky camera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7685" y="1024834"/>
            <a:ext cx="8255180" cy="4561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/>
          <p:cNvSpPr>
            <a:spLocks noChangeShapeType="1"/>
          </p:cNvSpPr>
          <p:nvPr/>
        </p:nvSpPr>
        <p:spPr bwMode="auto">
          <a:xfrm flipV="1">
            <a:off x="2499520" y="4308342"/>
            <a:ext cx="1252113" cy="1365085"/>
          </a:xfrm>
          <a:prstGeom prst="line">
            <a:avLst/>
          </a:prstGeom>
          <a:noFill/>
          <a:ln w="1905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 flipV="1">
            <a:off x="1288602" y="3900129"/>
            <a:ext cx="526229" cy="1773298"/>
          </a:xfrm>
          <a:prstGeom prst="line">
            <a:avLst/>
          </a:prstGeom>
          <a:noFill/>
          <a:ln w="1905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72111" y="5678467"/>
            <a:ext cx="4113277" cy="33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it-IT" sz="2000" b="1" dirty="0">
                <a:latin typeface="+mn-lt"/>
              </a:rPr>
              <a:t>Unfolding: enlargement of Tel22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5386129" y="5678467"/>
            <a:ext cx="3166545" cy="333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it-IT" sz="2000" b="1" dirty="0">
                <a:latin typeface="+mn-lt"/>
              </a:rPr>
              <a:t>Unfolding: Tel22+ActD compact</a:t>
            </a: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flipV="1">
            <a:off x="7251946" y="4544007"/>
            <a:ext cx="91245" cy="1119087"/>
          </a:xfrm>
          <a:prstGeom prst="line">
            <a:avLst/>
          </a:prstGeom>
          <a:noFill/>
          <a:ln w="1905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04"/>
            <a:ext cx="1097901" cy="464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2904983-4BCF-4FB5-B7DB-1D7EC31243D8}"/>
              </a:ext>
            </a:extLst>
          </p:cNvPr>
          <p:cNvSpPr txBox="1"/>
          <p:nvPr/>
        </p:nvSpPr>
        <p:spPr>
          <a:xfrm>
            <a:off x="72000" y="6398999"/>
            <a:ext cx="4015906" cy="372687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>
              <a:defRPr>
                <a:solidFill>
                  <a:srgbClr val="FFFFFF"/>
                </a:solidFill>
                <a:latin typeface="Calibri" pitchFamily="34"/>
              </a:defRPr>
            </a:pP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Caffé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Scientifico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,  27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novembre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33383286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6082" y="1117084"/>
            <a:ext cx="7566443" cy="4076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ttangolo 6"/>
          <p:cNvSpPr/>
          <p:nvPr/>
        </p:nvSpPr>
        <p:spPr>
          <a:xfrm>
            <a:off x="-72000" y="6392520"/>
            <a:ext cx="9219960" cy="359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17375E"/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Segnaposto numero diapositiva 2"/>
          <p:cNvSpPr txBox="1"/>
          <p:nvPr/>
        </p:nvSpPr>
        <p:spPr>
          <a:xfrm>
            <a:off x="8462865" y="6392520"/>
            <a:ext cx="501135" cy="36467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FFFFFF"/>
                </a:solidFill>
              </a:defRPr>
            </a:pPr>
            <a:fld id="{A1C5C09F-4C2A-40FD-982F-DCEEFCA1AF10}" type="slidenum">
              <a:t>33</a:t>
            </a:fld>
            <a:endParaRPr lang="en-GB" sz="1600" b="1" i="0" u="none" strike="noStrike" kern="1200" spc="0" dirty="0">
              <a:solidFill>
                <a:srgbClr val="FFFFFF"/>
              </a:solidFill>
              <a:latin typeface="Calibri Light" pitchFamily="34"/>
              <a:ea typeface="Lucida Sans Unicode" pitchFamily="2"/>
              <a:cs typeface="Arial" pitchFamily="34"/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2368111" y="-49305"/>
            <a:ext cx="4339738" cy="982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it-IT" sz="3200" b="1" dirty="0">
                <a:latin typeface="+mn-lt"/>
              </a:rPr>
              <a:t>SAXS experiments: </a:t>
            </a:r>
          </a:p>
          <a:p>
            <a:pPr algn="ctr">
              <a:buClrTx/>
              <a:buFontTx/>
              <a:buNone/>
            </a:pPr>
            <a:r>
              <a:rPr lang="en-US" altLang="it-IT" sz="2600" b="1" dirty="0">
                <a:latin typeface="+mn-lt"/>
              </a:rPr>
              <a:t>Pair distribution function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04"/>
            <a:ext cx="1097901" cy="464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/>
              <p:cNvSpPr txBox="1">
                <a:spLocks/>
              </p:cNvSpPr>
              <p:nvPr/>
            </p:nvSpPr>
            <p:spPr>
              <a:xfrm>
                <a:off x="2852227" y="5557525"/>
                <a:ext cx="3371505" cy="5509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nary>
                        <m:nary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f>
                            <m:f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it-IT" sz="1600" b="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  <m:t>𝑞𝑟</m:t>
                                  </m:r>
                                </m:e>
                              </m:func>
                            </m:num>
                            <m:den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𝑞𝑟</m:t>
                              </m:r>
                            </m:den>
                          </m:f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𝑑𝑞</m:t>
                          </m:r>
                        </m:e>
                      </m:nary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" name="CasellaDiTes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2227" y="5557525"/>
                <a:ext cx="3371505" cy="5509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asellaDiTesto 8">
            <a:extLst>
              <a:ext uri="{FF2B5EF4-FFF2-40B4-BE49-F238E27FC236}">
                <a16:creationId xmlns:a16="http://schemas.microsoft.com/office/drawing/2014/main" id="{9AB0226F-5F35-4D56-B1DB-E2BCBEF417D3}"/>
              </a:ext>
            </a:extLst>
          </p:cNvPr>
          <p:cNvSpPr txBox="1"/>
          <p:nvPr/>
        </p:nvSpPr>
        <p:spPr>
          <a:xfrm>
            <a:off x="72000" y="6398999"/>
            <a:ext cx="3658159" cy="37268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>
              <a:defRPr>
                <a:solidFill>
                  <a:srgbClr val="FFFFFF"/>
                </a:solidFill>
                <a:latin typeface="Calibri" pitchFamily="34"/>
              </a:defRPr>
            </a:pP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Caffé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Scientifico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,  27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novembre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41012641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6"/>
          <p:cNvSpPr/>
          <p:nvPr/>
        </p:nvSpPr>
        <p:spPr>
          <a:xfrm>
            <a:off x="-72000" y="6392520"/>
            <a:ext cx="9219960" cy="359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17375E"/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Segnaposto numero diapositiva 2"/>
          <p:cNvSpPr txBox="1"/>
          <p:nvPr/>
        </p:nvSpPr>
        <p:spPr>
          <a:xfrm>
            <a:off x="8462865" y="6392520"/>
            <a:ext cx="501135" cy="36467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FFFFFF"/>
                </a:solidFill>
              </a:defRPr>
            </a:pPr>
            <a:fld id="{A1C5C09F-4C2A-40FD-982F-DCEEFCA1AF10}" type="slidenum">
              <a:t>34</a:t>
            </a:fld>
            <a:endParaRPr lang="en-GB" sz="1600" b="1" i="0" u="none" strike="noStrike" kern="1200" spc="0" dirty="0">
              <a:solidFill>
                <a:srgbClr val="FFFFFF"/>
              </a:solidFill>
              <a:latin typeface="Calibri Light" pitchFamily="34"/>
              <a:ea typeface="Lucida Sans Unicode" pitchFamily="2"/>
              <a:cs typeface="Arial" pitchFamily="34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861" y="923735"/>
            <a:ext cx="4012935" cy="5233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963421" y="896025"/>
            <a:ext cx="4302125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>
              <a:buClrTx/>
              <a:buFontTx/>
              <a:buNone/>
            </a:pPr>
            <a:endParaRPr lang="en-US" altLang="it-IT" dirty="0">
              <a:latin typeface="+mn-lt"/>
            </a:endParaRPr>
          </a:p>
          <a:p>
            <a:pPr>
              <a:buClrTx/>
              <a:buFontTx/>
              <a:buNone/>
            </a:pPr>
            <a:r>
              <a:rPr lang="en-US" altLang="it-IT" i="1" dirty="0">
                <a:latin typeface="+mn-lt"/>
              </a:rPr>
              <a:t>Sim et al. PRE 2012</a:t>
            </a:r>
            <a:r>
              <a:rPr lang="en-US" altLang="it-IT" dirty="0">
                <a:latin typeface="+mn-lt"/>
              </a:rPr>
              <a:t>, A</a:t>
            </a:r>
            <a:r>
              <a:rPr lang="en-US" altLang="it-IT" baseline="-33000" dirty="0">
                <a:latin typeface="+mn-lt"/>
              </a:rPr>
              <a:t>0</a:t>
            </a:r>
            <a:r>
              <a:rPr lang="en-US" altLang="it-IT" dirty="0">
                <a:latin typeface="+mn-lt"/>
              </a:rPr>
              <a:t>=3.</a:t>
            </a:r>
            <a:r>
              <a:rPr lang="en-US" altLang="it-IT" dirty="0">
                <a:latin typeface="+mn-lt"/>
                <a:cs typeface="Ubuntu" charset="0"/>
              </a:rPr>
              <a:t>Å,  ν=0.6</a:t>
            </a:r>
          </a:p>
          <a:p>
            <a:pPr>
              <a:buClrTx/>
              <a:buFontTx/>
              <a:buNone/>
            </a:pPr>
            <a:r>
              <a:rPr lang="en-US" altLang="it-IT" dirty="0">
                <a:latin typeface="+mn-lt"/>
                <a:cs typeface="Ubuntu" charset="0"/>
              </a:rPr>
              <a:t>Almost self-avoiding random walk polynucleotide chain </a:t>
            </a:r>
          </a:p>
          <a:p>
            <a:pPr>
              <a:buClrTx/>
              <a:buFontTx/>
              <a:buNone/>
            </a:pPr>
            <a:endParaRPr lang="en-US" altLang="it-IT" dirty="0">
              <a:latin typeface="+mn-lt"/>
            </a:endParaRPr>
          </a:p>
          <a:p>
            <a:pPr>
              <a:buClrTx/>
              <a:buFontTx/>
              <a:buNone/>
            </a:pPr>
            <a:endParaRPr lang="en-US" altLang="it-IT" dirty="0">
              <a:latin typeface="+mn-lt"/>
            </a:endParaRPr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 flipH="1">
            <a:off x="4280796" y="1410375"/>
            <a:ext cx="565150" cy="0"/>
          </a:xfrm>
          <a:prstGeom prst="line">
            <a:avLst/>
          </a:prstGeom>
          <a:noFill/>
          <a:ln w="36720" cap="flat">
            <a:solidFill>
              <a:srgbClr val="FF33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4" name="Group 11"/>
          <p:cNvGrpSpPr>
            <a:grpSpLocks/>
          </p:cNvGrpSpPr>
          <p:nvPr/>
        </p:nvGrpSpPr>
        <p:grpSpPr bwMode="auto">
          <a:xfrm>
            <a:off x="4392764" y="4102582"/>
            <a:ext cx="3336925" cy="617538"/>
            <a:chOff x="3034" y="3398"/>
            <a:chExt cx="2102" cy="389"/>
          </a:xfrm>
        </p:grpSpPr>
        <p:sp>
          <p:nvSpPr>
            <p:cNvPr id="15" name="Line 12"/>
            <p:cNvSpPr>
              <a:spLocks noChangeShapeType="1"/>
            </p:cNvSpPr>
            <p:nvPr/>
          </p:nvSpPr>
          <p:spPr bwMode="auto">
            <a:xfrm flipH="1">
              <a:off x="3033" y="3692"/>
              <a:ext cx="356" cy="0"/>
            </a:xfrm>
            <a:prstGeom prst="line">
              <a:avLst/>
            </a:prstGeom>
            <a:noFill/>
            <a:ln w="36720" cap="flat">
              <a:solidFill>
                <a:srgbClr val="FF33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 Box 13"/>
            <p:cNvSpPr txBox="1">
              <a:spLocks noChangeArrowheads="1"/>
            </p:cNvSpPr>
            <p:nvPr/>
          </p:nvSpPr>
          <p:spPr bwMode="auto">
            <a:xfrm>
              <a:off x="3545" y="3398"/>
              <a:ext cx="1591" cy="3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5pPr>
              <a:lvl6pPr marL="25146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6pPr>
              <a:lvl7pPr marL="29718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7pPr>
              <a:lvl8pPr marL="34290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8pPr>
              <a:lvl9pPr marL="38862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en-US" altLang="it-IT" i="1" dirty="0">
                  <a:latin typeface="+mn-lt"/>
                </a:rPr>
                <a:t>Yuan et al. PRL 2008</a:t>
              </a:r>
            </a:p>
            <a:p>
              <a:pPr>
                <a:buClrTx/>
                <a:buFontTx/>
                <a:buNone/>
              </a:pPr>
              <a:r>
                <a:rPr lang="en-US" altLang="it-IT" dirty="0">
                  <a:latin typeface="+mn-lt"/>
                </a:rPr>
                <a:t>DNA duplex </a:t>
              </a:r>
              <a:r>
                <a:rPr lang="en-US" altLang="it-IT" dirty="0" err="1">
                  <a:latin typeface="+mn-lt"/>
                </a:rPr>
                <a:t>Rg</a:t>
              </a:r>
              <a:r>
                <a:rPr lang="en-US" altLang="it-IT" dirty="0">
                  <a:latin typeface="+mn-lt"/>
                </a:rPr>
                <a:t>=11.5</a:t>
              </a:r>
              <a:r>
                <a:rPr lang="en-US" altLang="it-IT" dirty="0">
                  <a:latin typeface="+mn-lt"/>
                  <a:cs typeface="Ubuntu" charset="0"/>
                </a:rPr>
                <a:t>Å</a:t>
              </a:r>
              <a:r>
                <a:rPr lang="en-US" altLang="it-IT" dirty="0">
                  <a:latin typeface="+mn-lt"/>
                </a:rPr>
                <a:t> </a:t>
              </a:r>
            </a:p>
          </p:txBody>
        </p:sp>
      </p:grpSp>
      <p:sp>
        <p:nvSpPr>
          <p:cNvPr id="17" name="Text Box 1"/>
          <p:cNvSpPr txBox="1">
            <a:spLocks noChangeArrowheads="1"/>
          </p:cNvSpPr>
          <p:nvPr/>
        </p:nvSpPr>
        <p:spPr bwMode="auto">
          <a:xfrm>
            <a:off x="2368111" y="-49305"/>
            <a:ext cx="4339738" cy="982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it-IT" sz="3200" b="1" dirty="0">
                <a:latin typeface="+mn-lt"/>
              </a:rPr>
              <a:t>SAXS experiments: </a:t>
            </a:r>
          </a:p>
          <a:p>
            <a:pPr algn="ctr">
              <a:buClrTx/>
              <a:buFontTx/>
              <a:buNone/>
            </a:pPr>
            <a:r>
              <a:rPr lang="en-US" altLang="it-IT" sz="2600" b="1" dirty="0">
                <a:latin typeface="+mn-lt"/>
              </a:rPr>
              <a:t>Radius of gyration</a:t>
            </a: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04"/>
            <a:ext cx="1097901" cy="464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/>
              <p:cNvSpPr txBox="1"/>
              <p:nvPr/>
            </p:nvSpPr>
            <p:spPr>
              <a:xfrm>
                <a:off x="990266" y="1902034"/>
                <a:ext cx="2228795" cy="6365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it-IT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4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it-IT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func>
                            <m:funcPr>
                              <m:ctrlP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it-IT" sz="1400" b="0" i="0" smtClean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it-IT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sz="1400" b="0" i="1" smtClean="0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  <m:r>
                                        <a:rPr lang="it-IT" sz="1400" b="0" i="1" smtClean="0">
                                          <a:latin typeface="Cambria Math" panose="02040503050406030204" pitchFamily="18" charset="0"/>
                                        </a:rPr>
                                        <m:t>(0)</m:t>
                                      </m:r>
                                    </m:num>
                                    <m:den>
                                      <m:r>
                                        <a:rPr lang="it-IT" sz="1400" b="0" i="1" smtClean="0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  <m:r>
                                        <a:rPr lang="it-IT" sz="1400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it-IT" sz="1400" b="0" i="1" smtClean="0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  <m:r>
                                        <a:rPr lang="it-IT" sz="1400" b="0" i="1" smtClean="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ra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0" name="CasellaDiTesto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266" y="1902034"/>
                <a:ext cx="2228795" cy="6365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asellaDiTesto 3">
            <a:extLst>
              <a:ext uri="{FF2B5EF4-FFF2-40B4-BE49-F238E27FC236}">
                <a16:creationId xmlns:a16="http://schemas.microsoft.com/office/drawing/2014/main" id="{C5C98276-2206-4B9A-B1D6-8CBD217B8A98}"/>
              </a:ext>
            </a:extLst>
          </p:cNvPr>
          <p:cNvSpPr txBox="1"/>
          <p:nvPr/>
        </p:nvSpPr>
        <p:spPr>
          <a:xfrm>
            <a:off x="5113985" y="2220294"/>
            <a:ext cx="1593864" cy="553998"/>
          </a:xfrm>
          <a:prstGeom prst="rect">
            <a:avLst/>
          </a:prstGeom>
          <a:solidFill>
            <a:srgbClr val="FF0066">
              <a:alpha val="42000"/>
            </a:srgbClr>
          </a:solidFill>
        </p:spPr>
        <p:txBody>
          <a:bodyPr wrap="square" rtlCol="0">
            <a:spAutoFit/>
          </a:bodyPr>
          <a:lstStyle/>
          <a:p>
            <a:r>
              <a:rPr lang="it-IT" sz="3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it-IT" sz="3000" i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it-IT" sz="3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=A</a:t>
            </a:r>
            <a:r>
              <a:rPr lang="it-IT" sz="3000" i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it-IT" sz="3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</a:t>
            </a:r>
            <a:r>
              <a:rPr lang="it-IT" sz="3000" i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</a:t>
            </a:r>
            <a:endParaRPr lang="it-IT" sz="3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C462DE7-1D08-4F7D-A2F4-AE7FFBF27106}"/>
              </a:ext>
            </a:extLst>
          </p:cNvPr>
          <p:cNvSpPr txBox="1"/>
          <p:nvPr/>
        </p:nvSpPr>
        <p:spPr>
          <a:xfrm>
            <a:off x="72000" y="6398999"/>
            <a:ext cx="3658159" cy="37268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>
              <a:defRPr>
                <a:solidFill>
                  <a:srgbClr val="FFFFFF"/>
                </a:solidFill>
                <a:latin typeface="Calibri" pitchFamily="34"/>
              </a:defRPr>
            </a:pP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Caffé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Scientifico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,  27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novembre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5874796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2355F47A-78DF-424C-8C19-46F21189FE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69" y="503647"/>
            <a:ext cx="7734062" cy="5400000"/>
          </a:xfrm>
          <a:prstGeom prst="rect">
            <a:avLst/>
          </a:prstGeom>
        </p:spPr>
      </p:pic>
      <p:sp>
        <p:nvSpPr>
          <p:cNvPr id="2" name="Rettangolo 6">
            <a:extLst>
              <a:ext uri="{FF2B5EF4-FFF2-40B4-BE49-F238E27FC236}">
                <a16:creationId xmlns:a16="http://schemas.microsoft.com/office/drawing/2014/main" id="{63D78F90-DDA1-4726-8554-A5A710C0700C}"/>
              </a:ext>
            </a:extLst>
          </p:cNvPr>
          <p:cNvSpPr/>
          <p:nvPr/>
        </p:nvSpPr>
        <p:spPr>
          <a:xfrm>
            <a:off x="-72000" y="6392520"/>
            <a:ext cx="9219960" cy="359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17375E"/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8EACE2AD-F739-4146-96D1-26EBF7591B80}"/>
              </a:ext>
            </a:extLst>
          </p:cNvPr>
          <p:cNvSpPr txBox="1"/>
          <p:nvPr/>
        </p:nvSpPr>
        <p:spPr>
          <a:xfrm>
            <a:off x="8462865" y="6392520"/>
            <a:ext cx="501135" cy="36467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FFFFFF"/>
                </a:solidFill>
              </a:defRPr>
            </a:pPr>
            <a:fld id="{A1C5C09F-4C2A-40FD-982F-DCEEFCA1AF10}" type="slidenum">
              <a:t>35</a:t>
            </a:fld>
            <a:endParaRPr lang="en-GB" sz="1600" b="1" i="0" u="none" strike="noStrike" kern="1200" spc="0" dirty="0">
              <a:solidFill>
                <a:srgbClr val="FFFFFF"/>
              </a:solidFill>
              <a:latin typeface="Calibri Light" pitchFamily="34"/>
              <a:ea typeface="Lucida Sans Unicode" pitchFamily="2"/>
              <a:cs typeface="Arial" pitchFamily="34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CFDEF63-B871-460A-ADB0-948D708748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8111" y="-49305"/>
            <a:ext cx="4339738" cy="982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it-IT" sz="3200" b="1" dirty="0">
                <a:latin typeface="+mn-lt"/>
              </a:rPr>
              <a:t>SANS experiments: </a:t>
            </a:r>
          </a:p>
          <a:p>
            <a:pPr algn="ctr">
              <a:buClrTx/>
              <a:buFontTx/>
              <a:buNone/>
            </a:pPr>
            <a:r>
              <a:rPr lang="en-US" altLang="it-IT" sz="2600" b="1" dirty="0">
                <a:latin typeface="+mn-lt"/>
              </a:rPr>
              <a:t>Form factor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28A1D3A-6AD5-4BCA-A6F8-AA46C22A1128}"/>
              </a:ext>
            </a:extLst>
          </p:cNvPr>
          <p:cNvSpPr txBox="1"/>
          <p:nvPr/>
        </p:nvSpPr>
        <p:spPr>
          <a:xfrm>
            <a:off x="72000" y="6398999"/>
            <a:ext cx="3658159" cy="37268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>
              <a:defRPr>
                <a:solidFill>
                  <a:srgbClr val="FFFFFF"/>
                </a:solidFill>
                <a:latin typeface="Calibri" pitchFamily="34"/>
              </a:defRPr>
            </a:pP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Caffé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Scientifico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,  27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novembre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2019</a:t>
            </a:r>
          </a:p>
        </p:txBody>
      </p:sp>
      <p:sp>
        <p:nvSpPr>
          <p:cNvPr id="8" name="Text Box 1">
            <a:extLst>
              <a:ext uri="{FF2B5EF4-FFF2-40B4-BE49-F238E27FC236}">
                <a16:creationId xmlns:a16="http://schemas.microsoft.com/office/drawing/2014/main" id="{69464ADF-5236-4075-BC37-E80C56999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6992" y="5293143"/>
            <a:ext cx="4339738" cy="982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it-IT" sz="2600" b="1" dirty="0">
                <a:latin typeface="+mn-lt"/>
              </a:rPr>
              <a:t>Drug-driven dimerization stabilizing Tel22 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51FCF8B-2C7C-4FB7-A618-9A6D31CD0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0" y="66600"/>
            <a:ext cx="80270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8341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6"/>
          <p:cNvSpPr/>
          <p:nvPr/>
        </p:nvSpPr>
        <p:spPr>
          <a:xfrm>
            <a:off x="-72000" y="6392520"/>
            <a:ext cx="9219960" cy="359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17375E"/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Segnaposto numero diapositiva 2"/>
          <p:cNvSpPr txBox="1"/>
          <p:nvPr/>
        </p:nvSpPr>
        <p:spPr>
          <a:xfrm>
            <a:off x="8462865" y="6392520"/>
            <a:ext cx="501135" cy="36467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FFFFFF"/>
                </a:solidFill>
              </a:defRPr>
            </a:pPr>
            <a:fld id="{A1C5C09F-4C2A-40FD-982F-DCEEFCA1AF10}" type="slidenum">
              <a:t>36</a:t>
            </a:fld>
            <a:endParaRPr lang="en-GB" sz="1600" b="1" i="0" u="none" strike="noStrike" kern="1200" spc="0" dirty="0">
              <a:solidFill>
                <a:srgbClr val="FFFFFF"/>
              </a:solidFill>
              <a:latin typeface="Calibri Light" pitchFamily="34"/>
              <a:ea typeface="Lucida Sans Unicode" pitchFamily="2"/>
              <a:cs typeface="Arial" pitchFamily="34"/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2023380" y="0"/>
            <a:ext cx="502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it-IT" sz="3200" b="1" dirty="0">
                <a:latin typeface="+mn-lt"/>
              </a:rPr>
              <a:t>Our picture of Tel22 melting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862" y="4810190"/>
            <a:ext cx="1243584" cy="1267968"/>
          </a:xfrm>
          <a:prstGeom prst="rect">
            <a:avLst/>
          </a:prstGeom>
        </p:spPr>
      </p:pic>
      <p:pic>
        <p:nvPicPr>
          <p:cNvPr id="30" name="Immagine 2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55" y="4606645"/>
            <a:ext cx="1865376" cy="176784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4CFC428-BE87-496D-A7FB-4A1A239FB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730" y="871363"/>
            <a:ext cx="4896087" cy="378000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29E9893-6D12-41AD-9A2B-B13E28DC9BA1}"/>
              </a:ext>
            </a:extLst>
          </p:cNvPr>
          <p:cNvSpPr txBox="1"/>
          <p:nvPr/>
        </p:nvSpPr>
        <p:spPr>
          <a:xfrm>
            <a:off x="72000" y="6398999"/>
            <a:ext cx="3658159" cy="37268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>
              <a:defRPr>
                <a:solidFill>
                  <a:srgbClr val="FFFFFF"/>
                </a:solidFill>
                <a:latin typeface="Calibri" pitchFamily="34"/>
              </a:defRPr>
            </a:pP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Caffé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Scientifico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,  27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novembre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26884632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84D0351F-AA40-48EA-9CCA-5FE49102EF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600" y="801005"/>
            <a:ext cx="4879579" cy="3780000"/>
          </a:xfrm>
          <a:prstGeom prst="rect">
            <a:avLst/>
          </a:prstGeom>
        </p:spPr>
      </p:pic>
      <p:sp>
        <p:nvSpPr>
          <p:cNvPr id="2" name="Rettangolo 6"/>
          <p:cNvSpPr/>
          <p:nvPr/>
        </p:nvSpPr>
        <p:spPr>
          <a:xfrm>
            <a:off x="-72000" y="6392520"/>
            <a:ext cx="9219960" cy="359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17375E"/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Segnaposto numero diapositiva 2"/>
          <p:cNvSpPr txBox="1"/>
          <p:nvPr/>
        </p:nvSpPr>
        <p:spPr>
          <a:xfrm>
            <a:off x="8462865" y="6392520"/>
            <a:ext cx="501135" cy="36467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FFFFFF"/>
                </a:solidFill>
              </a:defRPr>
            </a:pPr>
            <a:fld id="{A1C5C09F-4C2A-40FD-982F-DCEEFCA1AF10}" type="slidenum">
              <a:t>37</a:t>
            </a:fld>
            <a:endParaRPr lang="en-GB" sz="1600" b="1" i="0" u="none" strike="noStrike" kern="1200" spc="0" dirty="0">
              <a:solidFill>
                <a:srgbClr val="FFFFFF"/>
              </a:solidFill>
              <a:latin typeface="Calibri Light" pitchFamily="34"/>
              <a:ea typeface="Lucida Sans Unicode" pitchFamily="2"/>
              <a:cs typeface="Arial" pitchFamily="34"/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509515" y="9331"/>
            <a:ext cx="605693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it-IT" sz="3200" b="1" dirty="0">
                <a:latin typeface="+mn-lt"/>
              </a:rPr>
              <a:t>Our picture of Tel22+ActD melting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A9DCE0B-9C91-42EF-A728-16B5F868A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4212" y="4520887"/>
            <a:ext cx="1195533" cy="1548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A557FE4-A64E-4FBA-8559-D2FAA24406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3757" y="4586044"/>
            <a:ext cx="938629" cy="15480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2D78337-93C5-4884-8F46-842C08AACE63}"/>
              </a:ext>
            </a:extLst>
          </p:cNvPr>
          <p:cNvSpPr txBox="1"/>
          <p:nvPr/>
        </p:nvSpPr>
        <p:spPr>
          <a:xfrm>
            <a:off x="72000" y="6398999"/>
            <a:ext cx="3658159" cy="37268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>
              <a:defRPr>
                <a:solidFill>
                  <a:srgbClr val="FFFFFF"/>
                </a:solidFill>
                <a:latin typeface="Calibri" pitchFamily="34"/>
              </a:defRPr>
            </a:pP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Caffé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Scientifico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,  27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novembre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31842624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7" y="597369"/>
            <a:ext cx="1399364" cy="1399364"/>
          </a:xfrm>
          <a:prstGeom prst="rect">
            <a:avLst/>
          </a:prstGeom>
        </p:spPr>
      </p:pic>
      <p:sp>
        <p:nvSpPr>
          <p:cNvPr id="2" name="Rettangolo 6"/>
          <p:cNvSpPr/>
          <p:nvPr/>
        </p:nvSpPr>
        <p:spPr>
          <a:xfrm>
            <a:off x="-72000" y="6392520"/>
            <a:ext cx="9219960" cy="359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17375E"/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Segnaposto numero diapositiva 2"/>
          <p:cNvSpPr txBox="1"/>
          <p:nvPr/>
        </p:nvSpPr>
        <p:spPr>
          <a:xfrm>
            <a:off x="8462865" y="6392520"/>
            <a:ext cx="501135" cy="36467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FFFFFF"/>
                </a:solidFill>
              </a:defRPr>
            </a:pPr>
            <a:fld id="{A1C5C09F-4C2A-40FD-982F-DCEEFCA1AF10}" type="slidenum">
              <a:t>38</a:t>
            </a:fld>
            <a:endParaRPr lang="en-GB" sz="1600" b="1" i="0" u="none" strike="noStrike" kern="1200" spc="0" dirty="0">
              <a:solidFill>
                <a:srgbClr val="FFFFFF"/>
              </a:solidFill>
              <a:latin typeface="Calibri Light" pitchFamily="34"/>
              <a:ea typeface="Lucida Sans Unicode" pitchFamily="2"/>
              <a:cs typeface="Arial" pitchFamily="34"/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2813155" y="-10311"/>
            <a:ext cx="4511670" cy="88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it-IT" sz="3200" b="1" dirty="0">
                <a:latin typeface="+mn-lt"/>
              </a:rPr>
              <a:t>Our integrated picture</a:t>
            </a:r>
          </a:p>
        </p:txBody>
      </p:sp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1276263" y="1025588"/>
            <a:ext cx="7687741" cy="1050925"/>
            <a:chOff x="1044" y="840"/>
            <a:chExt cx="5173" cy="662"/>
          </a:xfrm>
        </p:grpSpPr>
        <p:sp>
          <p:nvSpPr>
            <p:cNvPr id="7" name="Text Box 3"/>
            <p:cNvSpPr txBox="1">
              <a:spLocks noChangeArrowheads="1"/>
            </p:cNvSpPr>
            <p:nvPr/>
          </p:nvSpPr>
          <p:spPr bwMode="auto">
            <a:xfrm>
              <a:off x="1044" y="1011"/>
              <a:ext cx="1606" cy="2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5pPr>
              <a:lvl6pPr marL="25146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6pPr>
              <a:lvl7pPr marL="29718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7pPr>
              <a:lvl8pPr marL="34290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8pPr>
              <a:lvl9pPr marL="38862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en-US" altLang="it-IT" sz="2200" b="1" dirty="0">
                  <a:latin typeface="+mn-lt"/>
                </a:rPr>
                <a:t>CD spectroscopy </a:t>
              </a:r>
            </a:p>
          </p:txBody>
        </p:sp>
        <p:sp>
          <p:nvSpPr>
            <p:cNvPr id="8" name="Line 4"/>
            <p:cNvSpPr>
              <a:spLocks noChangeShapeType="1"/>
            </p:cNvSpPr>
            <p:nvPr/>
          </p:nvSpPr>
          <p:spPr bwMode="auto">
            <a:xfrm>
              <a:off x="2445" y="1170"/>
              <a:ext cx="458" cy="0"/>
            </a:xfrm>
            <a:prstGeom prst="line">
              <a:avLst/>
            </a:prstGeom>
            <a:noFill/>
            <a:ln w="9360" cap="flat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2995" y="840"/>
              <a:ext cx="3222" cy="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5pPr>
              <a:lvl6pPr marL="25146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6pPr>
              <a:lvl7pPr marL="29718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7pPr>
              <a:lvl8pPr marL="34290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8pPr>
              <a:lvl9pPr marL="38862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en-US" altLang="it-IT" sz="2200" dirty="0">
                  <a:latin typeface="+mn-lt"/>
                  <a:cs typeface="Times New Roman" panose="02020603050405020304" pitchFamily="18" charset="0"/>
                </a:rPr>
                <a:t>- F ↔ I1 ↔ I2 ↔ U</a:t>
              </a:r>
            </a:p>
            <a:p>
              <a:pPr>
                <a:buClrTx/>
                <a:buFontTx/>
                <a:buNone/>
              </a:pPr>
              <a:r>
                <a:rPr lang="en-US" altLang="it-IT" sz="2200" dirty="0">
                  <a:latin typeface="+mn-lt"/>
                  <a:cs typeface="Times New Roman" panose="02020603050405020304" pitchFamily="18" charset="0"/>
                </a:rPr>
                <a:t>- I1 and I2 hybrid/</a:t>
              </a:r>
              <a:r>
                <a:rPr lang="en-US" altLang="it-IT" sz="2200" dirty="0" err="1">
                  <a:latin typeface="+mn-lt"/>
                  <a:cs typeface="Times New Roman" panose="02020603050405020304" pitchFamily="18" charset="0"/>
                </a:rPr>
                <a:t>antip</a:t>
              </a:r>
              <a:r>
                <a:rPr lang="en-US" altLang="it-IT" sz="2200" dirty="0">
                  <a:latin typeface="+mn-lt"/>
                  <a:cs typeface="Times New Roman" panose="02020603050405020304" pitchFamily="18" charset="0"/>
                </a:rPr>
                <a:t>. states for Tel22</a:t>
              </a:r>
            </a:p>
            <a:p>
              <a:pPr>
                <a:buClrTx/>
                <a:buFontTx/>
                <a:buNone/>
              </a:pPr>
              <a:r>
                <a:rPr lang="en-US" altLang="it-IT" sz="2200" dirty="0">
                  <a:latin typeface="+mn-lt"/>
                  <a:cs typeface="Times New Roman" panose="02020603050405020304" pitchFamily="18" charset="0"/>
                </a:rPr>
                <a:t>- U mostly parallel for complex  </a:t>
              </a:r>
            </a:p>
          </p:txBody>
        </p:sp>
      </p:grpSp>
      <p:grpSp>
        <p:nvGrpSpPr>
          <p:cNvPr id="10" name="Group 6"/>
          <p:cNvGrpSpPr>
            <a:grpSpLocks/>
          </p:cNvGrpSpPr>
          <p:nvPr/>
        </p:nvGrpSpPr>
        <p:grpSpPr bwMode="auto">
          <a:xfrm>
            <a:off x="949308" y="3118594"/>
            <a:ext cx="8014693" cy="1050925"/>
            <a:chOff x="824" y="1747"/>
            <a:chExt cx="5393" cy="662"/>
          </a:xfrm>
        </p:grpSpPr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824" y="1906"/>
              <a:ext cx="1850" cy="2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5pPr>
              <a:lvl6pPr marL="25146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6pPr>
              <a:lvl7pPr marL="29718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7pPr>
              <a:lvl8pPr marL="34290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8pPr>
              <a:lvl9pPr marL="38862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en-US" altLang="it-IT" sz="2200" b="1" dirty="0">
                  <a:latin typeface="+mn-lt"/>
                </a:rPr>
                <a:t>UVRR spectroscopy </a:t>
              </a:r>
            </a:p>
          </p:txBody>
        </p:sp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2995" y="1747"/>
              <a:ext cx="3222" cy="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5pPr>
              <a:lvl6pPr marL="25146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6pPr>
              <a:lvl7pPr marL="29718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7pPr>
              <a:lvl8pPr marL="34290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8pPr>
              <a:lvl9pPr marL="38862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en-US" altLang="it-IT" sz="2200" dirty="0">
                  <a:latin typeface="+mn-lt"/>
                  <a:cs typeface="Times New Roman" panose="02020603050405020304" pitchFamily="18" charset="0"/>
                </a:rPr>
                <a:t>- Drug is stacked upon G-tetrad</a:t>
              </a:r>
            </a:p>
            <a:p>
              <a:pPr>
                <a:buClrTx/>
                <a:buFontTx/>
                <a:buNone/>
              </a:pPr>
              <a:r>
                <a:rPr lang="en-US" altLang="it-IT" sz="2200" dirty="0">
                  <a:latin typeface="+mn-lt"/>
                  <a:cs typeface="Times New Roman" panose="02020603050405020304" pitchFamily="18" charset="0"/>
                </a:rPr>
                <a:t>  Guanine basis in the U state of complex      show persistent stacking</a:t>
              </a:r>
            </a:p>
          </p:txBody>
        </p:sp>
      </p:grpSp>
      <p:grpSp>
        <p:nvGrpSpPr>
          <p:cNvPr id="14" name="Group 10"/>
          <p:cNvGrpSpPr>
            <a:grpSpLocks/>
          </p:cNvGrpSpPr>
          <p:nvPr/>
        </p:nvGrpSpPr>
        <p:grpSpPr bwMode="auto">
          <a:xfrm>
            <a:off x="1979626" y="4458516"/>
            <a:ext cx="7042765" cy="1365250"/>
            <a:chOff x="1478" y="2835"/>
            <a:chExt cx="4739" cy="860"/>
          </a:xfrm>
        </p:grpSpPr>
        <p:sp>
          <p:nvSpPr>
            <p:cNvPr id="15" name="Text Box 11"/>
            <p:cNvSpPr txBox="1">
              <a:spLocks noChangeArrowheads="1"/>
            </p:cNvSpPr>
            <p:nvPr/>
          </p:nvSpPr>
          <p:spPr bwMode="auto">
            <a:xfrm>
              <a:off x="1478" y="3000"/>
              <a:ext cx="638" cy="2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5pPr>
              <a:lvl6pPr marL="25146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6pPr>
              <a:lvl7pPr marL="29718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7pPr>
              <a:lvl8pPr marL="34290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8pPr>
              <a:lvl9pPr marL="38862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en-US" altLang="it-IT" sz="2200" b="1" dirty="0">
                  <a:latin typeface="+mn-lt"/>
                </a:rPr>
                <a:t>SAS </a:t>
              </a:r>
            </a:p>
          </p:txBody>
        </p:sp>
        <p:sp>
          <p:nvSpPr>
            <p:cNvPr id="17" name="Text Box 13"/>
            <p:cNvSpPr txBox="1">
              <a:spLocks noChangeArrowheads="1"/>
            </p:cNvSpPr>
            <p:nvPr/>
          </p:nvSpPr>
          <p:spPr bwMode="auto">
            <a:xfrm>
              <a:off x="2995" y="2835"/>
              <a:ext cx="3222" cy="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5pPr>
              <a:lvl6pPr marL="25146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6pPr>
              <a:lvl7pPr marL="29718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7pPr>
              <a:lvl8pPr marL="34290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8pPr>
              <a:lvl9pPr marL="38862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en-US" altLang="it-IT" sz="2200" dirty="0">
                  <a:latin typeface="+mn-lt"/>
                  <a:cs typeface="Times New Roman" panose="02020603050405020304" pitchFamily="18" charset="0"/>
                </a:rPr>
                <a:t>- U state of Tel22 is random coil-like</a:t>
              </a:r>
            </a:p>
            <a:p>
              <a:pPr>
                <a:buClrTx/>
                <a:buFontTx/>
                <a:buNone/>
              </a:pPr>
              <a:r>
                <a:rPr lang="en-US" altLang="it-IT" sz="2200" dirty="0">
                  <a:latin typeface="+mn-lt"/>
                  <a:cs typeface="Times New Roman" panose="02020603050405020304" pitchFamily="18" charset="0"/>
                </a:rPr>
                <a:t>- U state of complex is much more  compact than U state of Tel22, consistent with DNA duplex, drug-driven dimerization</a:t>
              </a:r>
            </a:p>
          </p:txBody>
        </p:sp>
      </p:grpSp>
      <p:sp>
        <p:nvSpPr>
          <p:cNvPr id="19" name="Line 4"/>
          <p:cNvSpPr>
            <a:spLocks noChangeShapeType="1"/>
          </p:cNvSpPr>
          <p:nvPr/>
        </p:nvSpPr>
        <p:spPr bwMode="auto">
          <a:xfrm>
            <a:off x="3376155" y="3661291"/>
            <a:ext cx="680647" cy="0"/>
          </a:xfrm>
          <a:prstGeom prst="line">
            <a:avLst/>
          </a:prstGeom>
          <a:noFill/>
          <a:ln w="936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4"/>
          <p:cNvSpPr>
            <a:spLocks noChangeShapeType="1"/>
          </p:cNvSpPr>
          <p:nvPr/>
        </p:nvSpPr>
        <p:spPr bwMode="auto">
          <a:xfrm>
            <a:off x="3322661" y="4952888"/>
            <a:ext cx="680647" cy="0"/>
          </a:xfrm>
          <a:prstGeom prst="line">
            <a:avLst/>
          </a:prstGeom>
          <a:noFill/>
          <a:ln w="936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7" y="3055375"/>
            <a:ext cx="1057451" cy="1057451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7" y="4987801"/>
            <a:ext cx="712219" cy="712219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F136786D-C1F0-4E96-BB38-A3E7A23A19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3977" y="2243087"/>
            <a:ext cx="795732" cy="900000"/>
          </a:xfrm>
          <a:prstGeom prst="rect">
            <a:avLst/>
          </a:prstGeom>
        </p:spPr>
      </p:pic>
      <p:sp>
        <p:nvSpPr>
          <p:cNvPr id="16" name="Ovale 15">
            <a:extLst>
              <a:ext uri="{FF2B5EF4-FFF2-40B4-BE49-F238E27FC236}">
                <a16:creationId xmlns:a16="http://schemas.microsoft.com/office/drawing/2014/main" id="{14F6484B-4119-4822-A3F1-7C937EF5792E}"/>
              </a:ext>
            </a:extLst>
          </p:cNvPr>
          <p:cNvSpPr>
            <a:spLocks noChangeAspect="1"/>
          </p:cNvSpPr>
          <p:nvPr/>
        </p:nvSpPr>
        <p:spPr>
          <a:xfrm rot="1494113">
            <a:off x="5433959" y="2621654"/>
            <a:ext cx="277478" cy="144000"/>
          </a:xfrm>
          <a:prstGeom prst="ellipse">
            <a:avLst/>
          </a:prstGeom>
          <a:solidFill>
            <a:srgbClr val="FFFF00">
              <a:alpha val="34000"/>
            </a:srgbClr>
          </a:solidFill>
          <a:ln>
            <a:solidFill>
              <a:srgbClr val="FFFF00">
                <a:alpha val="3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4" name="Freccia circolare in giù 23">
            <a:extLst>
              <a:ext uri="{FF2B5EF4-FFF2-40B4-BE49-F238E27FC236}">
                <a16:creationId xmlns:a16="http://schemas.microsoft.com/office/drawing/2014/main" id="{EFE4924A-D8C2-4CF9-AE02-92F7EB7D5FF5}"/>
              </a:ext>
            </a:extLst>
          </p:cNvPr>
          <p:cNvSpPr>
            <a:spLocks noChangeAspect="1"/>
          </p:cNvSpPr>
          <p:nvPr/>
        </p:nvSpPr>
        <p:spPr>
          <a:xfrm rot="20795858">
            <a:off x="5626815" y="2129945"/>
            <a:ext cx="917983" cy="3240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3E026673-9679-4D9B-B1FA-7F0C9F305F1A}"/>
              </a:ext>
            </a:extLst>
          </p:cNvPr>
          <p:cNvSpPr txBox="1"/>
          <p:nvPr/>
        </p:nvSpPr>
        <p:spPr>
          <a:xfrm>
            <a:off x="72000" y="6398999"/>
            <a:ext cx="3658159" cy="37268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>
              <a:defRPr>
                <a:solidFill>
                  <a:srgbClr val="FFFFFF"/>
                </a:solidFill>
                <a:latin typeface="Calibri" pitchFamily="34"/>
              </a:defRPr>
            </a:pP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Caffé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Scientifico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,  27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novembre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486138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6"/>
          <p:cNvSpPr/>
          <p:nvPr/>
        </p:nvSpPr>
        <p:spPr>
          <a:xfrm>
            <a:off x="-72000" y="6392520"/>
            <a:ext cx="9219960" cy="359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17375E"/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Segnaposto numero diapositiva 2"/>
          <p:cNvSpPr txBox="1"/>
          <p:nvPr/>
        </p:nvSpPr>
        <p:spPr>
          <a:xfrm>
            <a:off x="8462865" y="6392520"/>
            <a:ext cx="501135" cy="36467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FFFFFF"/>
                </a:solidFill>
              </a:defRPr>
            </a:pPr>
            <a:fld id="{A1C5C09F-4C2A-40FD-982F-DCEEFCA1AF10}" type="slidenum">
              <a:t>39</a:t>
            </a:fld>
            <a:endParaRPr lang="en-GB" sz="1600" b="1" i="0" u="none" strike="noStrike" kern="1200" spc="0" dirty="0">
              <a:solidFill>
                <a:srgbClr val="FFFFFF"/>
              </a:solidFill>
              <a:latin typeface="Calibri Light" pitchFamily="34"/>
              <a:ea typeface="Lucida Sans Unicode" pitchFamily="2"/>
              <a:cs typeface="Arial" pitchFamily="34"/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3257661" y="-34131"/>
            <a:ext cx="25606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it-IT" sz="3200" b="1" dirty="0">
                <a:latin typeface="+mn-lt"/>
              </a:rPr>
              <a:t>Conclusions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51632" y="631481"/>
            <a:ext cx="8504238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>
              <a:buClrTx/>
              <a:buFontTx/>
              <a:buNone/>
            </a:pPr>
            <a:endParaRPr lang="en-US" altLang="it-IT" sz="2200" dirty="0">
              <a:latin typeface="+mn-lt"/>
              <a:cs typeface="Times New Roman" panose="02020603050405020304" pitchFamily="18" charset="0"/>
            </a:endParaRPr>
          </a:p>
          <a:p>
            <a:pPr>
              <a:buClrTx/>
              <a:buFontTx/>
              <a:buNone/>
            </a:pPr>
            <a:r>
              <a:rPr lang="en-US" altLang="it-IT" sz="2200" dirty="0">
                <a:latin typeface="+mn-lt"/>
                <a:cs typeface="Times New Roman" panose="02020603050405020304" pitchFamily="18" charset="0"/>
              </a:rPr>
              <a:t>Act D stacks on top of G-tetrads.</a:t>
            </a:r>
          </a:p>
          <a:p>
            <a:pPr>
              <a:buClrTx/>
              <a:buFontTx/>
              <a:buNone/>
            </a:pPr>
            <a:endParaRPr lang="en-US" altLang="it-IT" sz="2200" dirty="0">
              <a:latin typeface="+mn-lt"/>
              <a:cs typeface="Times New Roman" panose="02020603050405020304" pitchFamily="18" charset="0"/>
            </a:endParaRPr>
          </a:p>
          <a:p>
            <a:pPr>
              <a:buClrTx/>
              <a:buFontTx/>
              <a:buNone/>
            </a:pPr>
            <a:endParaRPr lang="en-US" altLang="it-IT" sz="2200" dirty="0">
              <a:latin typeface="+mn-lt"/>
              <a:cs typeface="Times New Roman" panose="02020603050405020304" pitchFamily="18" charset="0"/>
            </a:endParaRPr>
          </a:p>
          <a:p>
            <a:pPr>
              <a:buClrTx/>
              <a:buFontTx/>
              <a:buNone/>
            </a:pPr>
            <a:r>
              <a:rPr lang="en-US" altLang="it-IT" sz="2200" dirty="0">
                <a:latin typeface="+mn-lt"/>
                <a:cs typeface="Times New Roman" panose="02020603050405020304" pitchFamily="18" charset="0"/>
              </a:rPr>
              <a:t>Act D strongly perturbs intermediate and unfolded states.</a:t>
            </a:r>
          </a:p>
          <a:p>
            <a:pPr>
              <a:buClrTx/>
              <a:buFontTx/>
              <a:buNone/>
            </a:pPr>
            <a:endParaRPr lang="en-US" altLang="it-IT" sz="2200" dirty="0">
              <a:latin typeface="+mn-lt"/>
              <a:cs typeface="Times New Roman" panose="02020603050405020304" pitchFamily="18" charset="0"/>
            </a:endParaRPr>
          </a:p>
          <a:p>
            <a:pPr>
              <a:buClrTx/>
              <a:buFontTx/>
              <a:buNone/>
            </a:pPr>
            <a:endParaRPr lang="en-US" altLang="it-IT" sz="2200" dirty="0">
              <a:latin typeface="+mn-lt"/>
              <a:cs typeface="Times New Roman" panose="02020603050405020304" pitchFamily="18" charset="0"/>
            </a:endParaRPr>
          </a:p>
          <a:p>
            <a:pPr>
              <a:buClrTx/>
              <a:buFontTx/>
              <a:buNone/>
            </a:pPr>
            <a:r>
              <a:rPr lang="en-US" altLang="it-IT" sz="2200" dirty="0">
                <a:latin typeface="+mn-lt"/>
                <a:cs typeface="Times New Roman" panose="02020603050405020304" pitchFamily="18" charset="0"/>
              </a:rPr>
              <a:t>Act D acts like a trap to metastable conformers that are probably visited during G4 folding.</a:t>
            </a:r>
          </a:p>
          <a:p>
            <a:pPr>
              <a:buClrTx/>
              <a:buFontTx/>
              <a:buNone/>
            </a:pPr>
            <a:endParaRPr lang="en-US" altLang="it-IT" sz="2200" dirty="0">
              <a:latin typeface="+mn-lt"/>
              <a:cs typeface="Times New Roman" panose="02020603050405020304" pitchFamily="18" charset="0"/>
            </a:endParaRPr>
          </a:p>
          <a:p>
            <a:r>
              <a:rPr lang="en-US" altLang="it-IT" sz="2200" dirty="0">
                <a:latin typeface="+mn-lt"/>
                <a:cs typeface="Times New Roman" panose="02020603050405020304" pitchFamily="18" charset="0"/>
              </a:rPr>
              <a:t>Compact structure for an unfolded quadruplex observed </a:t>
            </a:r>
            <a:r>
              <a:rPr lang="en-US" altLang="it-IT" sz="22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for the first time. </a:t>
            </a:r>
          </a:p>
          <a:p>
            <a:endParaRPr lang="en-US" altLang="it-IT" sz="2200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  <a:p>
            <a:r>
              <a:rPr lang="it-IT" sz="2200" dirty="0" err="1">
                <a:latin typeface="+mn-lt"/>
              </a:rPr>
              <a:t>Evidence</a:t>
            </a:r>
            <a:r>
              <a:rPr lang="it-IT" sz="2200" dirty="0">
                <a:latin typeface="+mn-lt"/>
              </a:rPr>
              <a:t> of </a:t>
            </a:r>
            <a:r>
              <a:rPr lang="it-IT" sz="2200" dirty="0" err="1">
                <a:latin typeface="+mn-lt"/>
              </a:rPr>
              <a:t>drug-driven</a:t>
            </a:r>
            <a:r>
              <a:rPr lang="it-IT" sz="2200" dirty="0">
                <a:latin typeface="+mn-lt"/>
              </a:rPr>
              <a:t> </a:t>
            </a:r>
            <a:r>
              <a:rPr lang="it-IT" sz="2200" dirty="0" err="1">
                <a:latin typeface="+mn-lt"/>
              </a:rPr>
              <a:t>dimerization</a:t>
            </a:r>
            <a:r>
              <a:rPr lang="it-IT" sz="2200" dirty="0">
                <a:latin typeface="+mn-lt"/>
              </a:rPr>
              <a:t> and </a:t>
            </a:r>
            <a:r>
              <a:rPr lang="it-IT" sz="2200" b="1" dirty="0">
                <a:solidFill>
                  <a:srgbClr val="FF0000"/>
                </a:solidFill>
                <a:latin typeface="+mn-lt"/>
              </a:rPr>
              <a:t>sandwich </a:t>
            </a:r>
            <a:r>
              <a:rPr lang="it-IT" sz="2200" b="1" dirty="0" err="1">
                <a:solidFill>
                  <a:srgbClr val="FF0000"/>
                </a:solidFill>
                <a:latin typeface="+mn-lt"/>
              </a:rPr>
              <a:t>structure</a:t>
            </a:r>
            <a:r>
              <a:rPr lang="it-IT" sz="2200" dirty="0">
                <a:solidFill>
                  <a:srgbClr val="FF0000"/>
                </a:solidFill>
                <a:latin typeface="+mn-lt"/>
              </a:rPr>
              <a:t> </a:t>
            </a:r>
            <a:br>
              <a:rPr lang="it-IT" sz="2200" dirty="0">
                <a:solidFill>
                  <a:srgbClr val="FF0000"/>
                </a:solidFill>
                <a:latin typeface="+mn-lt"/>
              </a:rPr>
            </a:br>
            <a:endParaRPr lang="en-US" altLang="it-IT" sz="2200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2" name="Text Box 27"/>
          <p:cNvSpPr txBox="1">
            <a:spLocks noChangeArrowheads="1"/>
          </p:cNvSpPr>
          <p:nvPr/>
        </p:nvSpPr>
        <p:spPr bwMode="auto">
          <a:xfrm>
            <a:off x="1593410" y="5597607"/>
            <a:ext cx="6364586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it-IT" sz="22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Integrated multi-technique approach is necessary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A25475A-A4C5-4B62-A868-0EE059C4058F}"/>
              </a:ext>
            </a:extLst>
          </p:cNvPr>
          <p:cNvSpPr txBox="1"/>
          <p:nvPr/>
        </p:nvSpPr>
        <p:spPr>
          <a:xfrm>
            <a:off x="72000" y="6398999"/>
            <a:ext cx="3658159" cy="37268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>
              <a:defRPr>
                <a:solidFill>
                  <a:srgbClr val="FFFFFF"/>
                </a:solidFill>
                <a:latin typeface="Calibri" pitchFamily="34"/>
              </a:defRPr>
            </a:pP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Caffé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Scientifico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,  27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novembre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2019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F8DB3508-738D-4461-B679-2C86024F5ECB}"/>
              </a:ext>
            </a:extLst>
          </p:cNvPr>
          <p:cNvSpPr/>
          <p:nvPr/>
        </p:nvSpPr>
        <p:spPr>
          <a:xfrm>
            <a:off x="1343609" y="65317"/>
            <a:ext cx="6858000" cy="6092890"/>
          </a:xfrm>
          <a:prstGeom prst="rect">
            <a:avLst/>
          </a:prstGeom>
          <a:blipFill dpi="0" rotWithShape="1"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381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451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6"/>
          <p:cNvSpPr/>
          <p:nvPr/>
        </p:nvSpPr>
        <p:spPr>
          <a:xfrm>
            <a:off x="-72000" y="6392520"/>
            <a:ext cx="9219960" cy="359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17375E"/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Segnaposto numero diapositiva 2"/>
          <p:cNvSpPr txBox="1"/>
          <p:nvPr/>
        </p:nvSpPr>
        <p:spPr>
          <a:xfrm>
            <a:off x="8605080" y="6392520"/>
            <a:ext cx="358920" cy="36467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FFFFFF"/>
                </a:solidFill>
              </a:defRPr>
            </a:pPr>
            <a:fld id="{A1C5C09F-4C2A-40FD-982F-DCEEFCA1AF10}" type="slidenum">
              <a:t>4</a:t>
            </a:fld>
            <a:endParaRPr lang="en-GB" sz="1600" b="1" i="0" u="none" strike="noStrike" kern="1200" spc="0" dirty="0">
              <a:solidFill>
                <a:srgbClr val="FFFFFF"/>
              </a:solidFill>
              <a:latin typeface="Calibri Light" pitchFamily="34"/>
              <a:ea typeface="Lucida Sans Unicode" pitchFamily="2"/>
              <a:cs typeface="Arial" pitchFamily="34"/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417218" y="0"/>
            <a:ext cx="624152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48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it-IT" sz="3200" b="1" dirty="0">
                <a:latin typeface="+mn-lt"/>
              </a:rPr>
              <a:t>Introducing DNA G-quadruplex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11" y="797854"/>
            <a:ext cx="8437535" cy="5454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7749040-DE93-4619-8F78-734B8A932080}"/>
              </a:ext>
            </a:extLst>
          </p:cNvPr>
          <p:cNvSpPr txBox="1"/>
          <p:nvPr/>
        </p:nvSpPr>
        <p:spPr>
          <a:xfrm>
            <a:off x="72000" y="6398999"/>
            <a:ext cx="3658159" cy="37268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>
              <a:defRPr>
                <a:solidFill>
                  <a:srgbClr val="FFFFFF"/>
                </a:solidFill>
                <a:latin typeface="Calibri" pitchFamily="34"/>
              </a:defRPr>
            </a:pP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Caffé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Scientifico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,  27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novembre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12754850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9" descr="C:\Users\Silvia\silvia\talk\loghi\iom.jpg">
            <a:extLst>
              <a:ext uri="{FF2B5EF4-FFF2-40B4-BE49-F238E27FC236}">
                <a16:creationId xmlns:a16="http://schemas.microsoft.com/office/drawing/2014/main" id="{ED99DDD9-59B9-4044-A6F9-52253D634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306" y="5360593"/>
            <a:ext cx="1479600" cy="859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6"/>
          <p:cNvSpPr/>
          <p:nvPr/>
        </p:nvSpPr>
        <p:spPr>
          <a:xfrm>
            <a:off x="-72000" y="6392520"/>
            <a:ext cx="9219960" cy="359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17375E"/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Segnaposto numero diapositiva 2"/>
          <p:cNvSpPr txBox="1"/>
          <p:nvPr/>
        </p:nvSpPr>
        <p:spPr>
          <a:xfrm>
            <a:off x="8462865" y="6392520"/>
            <a:ext cx="501135" cy="36467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FFFFFF"/>
                </a:solidFill>
              </a:defRPr>
            </a:pPr>
            <a:fld id="{A1C5C09F-4C2A-40FD-982F-DCEEFCA1AF10}" type="slidenum">
              <a:t>40</a:t>
            </a:fld>
            <a:endParaRPr lang="en-GB" sz="1600" b="1" i="0" u="none" strike="noStrike" kern="1200" spc="0" dirty="0">
              <a:solidFill>
                <a:srgbClr val="FFFFFF"/>
              </a:solidFill>
              <a:latin typeface="Calibri Light" pitchFamily="34"/>
              <a:ea typeface="Lucida Sans Unicode" pitchFamily="2"/>
              <a:cs typeface="Arial" pitchFamily="34"/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612550" y="-170300"/>
            <a:ext cx="2193925" cy="297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>
              <a:buClrTx/>
              <a:buFontTx/>
              <a:buNone/>
            </a:pPr>
            <a:endParaRPr lang="en-US" altLang="it-IT" sz="2800" dirty="0">
              <a:latin typeface="+mn-lt"/>
            </a:endParaRPr>
          </a:p>
          <a:p>
            <a:pPr>
              <a:buClrTx/>
              <a:buFontTx/>
              <a:buNone/>
            </a:pPr>
            <a:r>
              <a:rPr lang="en-US" altLang="it-IT" sz="3000" b="1" dirty="0">
                <a:solidFill>
                  <a:srgbClr val="0000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UNIPG</a:t>
            </a:r>
          </a:p>
          <a:p>
            <a:pPr>
              <a:buClrTx/>
              <a:buFontTx/>
              <a:buNone/>
            </a:pPr>
            <a:endParaRPr lang="en-US" altLang="it-IT" sz="2800" b="1" dirty="0">
              <a:solidFill>
                <a:srgbClr val="0000F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>
              <a:buClrTx/>
              <a:buFontTx/>
              <a:buNone/>
            </a:pPr>
            <a:r>
              <a:rPr lang="en-US" altLang="it-IT" sz="2800" dirty="0">
                <a:latin typeface="+mn-lt"/>
              </a:rPr>
              <a:t>F. Bianchi</a:t>
            </a:r>
          </a:p>
          <a:p>
            <a:pPr>
              <a:buClrTx/>
              <a:buFontTx/>
              <a:buNone/>
            </a:pPr>
            <a:r>
              <a:rPr lang="en-US" altLang="it-IT" sz="2800" dirty="0">
                <a:latin typeface="+mn-lt"/>
              </a:rPr>
              <a:t>C. Petrillo</a:t>
            </a:r>
          </a:p>
          <a:p>
            <a:pPr>
              <a:buClrTx/>
              <a:buFontTx/>
              <a:buNone/>
            </a:pPr>
            <a:r>
              <a:rPr lang="en-US" altLang="it-IT" sz="2800" dirty="0">
                <a:latin typeface="+mn-lt"/>
              </a:rPr>
              <a:t>F. </a:t>
            </a:r>
            <a:r>
              <a:rPr lang="en-US" altLang="it-IT" sz="2800" dirty="0" err="1">
                <a:latin typeface="+mn-lt"/>
              </a:rPr>
              <a:t>Sacchetti</a:t>
            </a:r>
            <a:endParaRPr lang="en-US" altLang="it-IT" sz="2800" dirty="0">
              <a:latin typeface="+mn-lt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562350" y="-178551"/>
            <a:ext cx="3108325" cy="297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>
              <a:buClrTx/>
              <a:buFontTx/>
              <a:buNone/>
            </a:pPr>
            <a:endParaRPr lang="en-US" altLang="it-IT" sz="2800" dirty="0">
              <a:latin typeface="+mn-lt"/>
            </a:endParaRPr>
          </a:p>
          <a:p>
            <a:pPr>
              <a:buClrTx/>
              <a:buFontTx/>
              <a:buNone/>
            </a:pPr>
            <a:r>
              <a:rPr lang="en-US" altLang="it-IT" sz="3000" b="1" dirty="0">
                <a:solidFill>
                  <a:srgbClr val="0000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ELETTRA</a:t>
            </a:r>
          </a:p>
          <a:p>
            <a:pPr>
              <a:buClrTx/>
              <a:buFontTx/>
              <a:buNone/>
            </a:pPr>
            <a:endParaRPr lang="en-US" altLang="it-IT" sz="2800" dirty="0">
              <a:latin typeface="+mn-lt"/>
            </a:endParaRPr>
          </a:p>
          <a:p>
            <a:pPr>
              <a:buClrTx/>
              <a:buFontTx/>
              <a:buNone/>
            </a:pPr>
            <a:r>
              <a:rPr lang="en-US" altLang="it-IT" sz="2800" dirty="0">
                <a:latin typeface="+mn-lt"/>
              </a:rPr>
              <a:t>B. Rossi</a:t>
            </a:r>
          </a:p>
          <a:p>
            <a:pPr>
              <a:buClrTx/>
              <a:buFontTx/>
              <a:buNone/>
            </a:pPr>
            <a:r>
              <a:rPr lang="en-US" altLang="it-IT" sz="2800" dirty="0">
                <a:latin typeface="+mn-lt"/>
              </a:rPr>
              <a:t>F. D'Amico</a:t>
            </a:r>
          </a:p>
          <a:p>
            <a:pPr>
              <a:buClrTx/>
              <a:buFontTx/>
              <a:buNone/>
            </a:pPr>
            <a:r>
              <a:rPr lang="en-US" altLang="it-IT" sz="2800" dirty="0">
                <a:latin typeface="+mn-lt"/>
              </a:rPr>
              <a:t>A. </a:t>
            </a:r>
            <a:r>
              <a:rPr lang="en-US" altLang="it-IT" sz="2800" dirty="0" err="1">
                <a:latin typeface="+mn-lt"/>
              </a:rPr>
              <a:t>Gessini</a:t>
            </a:r>
            <a:endParaRPr lang="en-US" altLang="it-IT" sz="2800" dirty="0">
              <a:latin typeface="+mn-lt"/>
            </a:endParaRPr>
          </a:p>
          <a:p>
            <a:pPr>
              <a:buClrTx/>
              <a:buFontTx/>
              <a:buNone/>
            </a:pPr>
            <a:r>
              <a:rPr lang="en-US" altLang="it-IT" sz="2800" dirty="0">
                <a:latin typeface="+mn-lt"/>
              </a:rPr>
              <a:t>C. </a:t>
            </a:r>
            <a:r>
              <a:rPr lang="en-US" altLang="it-IT" sz="2800" dirty="0" err="1">
                <a:latin typeface="+mn-lt"/>
              </a:rPr>
              <a:t>Masciovecchio</a:t>
            </a:r>
            <a:endParaRPr lang="en-US" altLang="it-IT" sz="2800" dirty="0">
              <a:latin typeface="+mn-lt"/>
            </a:endParaRPr>
          </a:p>
          <a:p>
            <a:pPr>
              <a:buClrTx/>
              <a:buFontTx/>
              <a:buNone/>
            </a:pPr>
            <a:endParaRPr lang="en-US" altLang="it-IT" sz="2800" dirty="0">
              <a:latin typeface="+mn-lt"/>
            </a:endParaRPr>
          </a:p>
          <a:p>
            <a:pPr>
              <a:buClrTx/>
              <a:buFontTx/>
              <a:buNone/>
            </a:pPr>
            <a:endParaRPr lang="en-US" altLang="it-IT" sz="2800" dirty="0">
              <a:latin typeface="+mn-lt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6983412" y="-176964"/>
            <a:ext cx="2465388" cy="297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>
              <a:buClrTx/>
              <a:buFontTx/>
              <a:buNone/>
            </a:pPr>
            <a:endParaRPr lang="en-US" altLang="it-IT" sz="2800" dirty="0">
              <a:latin typeface="+mn-lt"/>
            </a:endParaRPr>
          </a:p>
          <a:p>
            <a:pPr>
              <a:buClrTx/>
              <a:buFontTx/>
              <a:buNone/>
            </a:pPr>
            <a:r>
              <a:rPr lang="en-US" altLang="it-IT" sz="3000" b="1" dirty="0">
                <a:solidFill>
                  <a:srgbClr val="0000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FZJ</a:t>
            </a:r>
          </a:p>
          <a:p>
            <a:pPr>
              <a:buClrTx/>
              <a:buFontTx/>
              <a:buNone/>
            </a:pPr>
            <a:endParaRPr lang="en-US" altLang="it-IT" sz="2800" dirty="0">
              <a:latin typeface="+mn-lt"/>
            </a:endParaRPr>
          </a:p>
          <a:p>
            <a:pPr>
              <a:buClrTx/>
              <a:buFontTx/>
              <a:buNone/>
            </a:pPr>
            <a:r>
              <a:rPr lang="en-US" altLang="it-IT" sz="2800" dirty="0">
                <a:latin typeface="+mn-lt"/>
              </a:rPr>
              <a:t>M. Longo</a:t>
            </a:r>
          </a:p>
          <a:p>
            <a:pPr>
              <a:buClrTx/>
              <a:buFontTx/>
              <a:buNone/>
            </a:pPr>
            <a:r>
              <a:rPr lang="en-US" altLang="it-IT" sz="2800" dirty="0">
                <a:latin typeface="+mn-lt"/>
              </a:rPr>
              <a:t>N. </a:t>
            </a:r>
            <a:r>
              <a:rPr lang="en-US" altLang="it-IT" sz="2800" dirty="0" err="1">
                <a:latin typeface="+mn-lt"/>
              </a:rPr>
              <a:t>Violini</a:t>
            </a:r>
            <a:endParaRPr lang="en-US" altLang="it-IT" sz="2800" dirty="0">
              <a:latin typeface="+mn-lt"/>
            </a:endParaRPr>
          </a:p>
          <a:p>
            <a:pPr>
              <a:buClrTx/>
              <a:buFontTx/>
              <a:buNone/>
            </a:pPr>
            <a:r>
              <a:rPr lang="en-US" altLang="it-IT" sz="2800" dirty="0">
                <a:latin typeface="+mn-lt"/>
              </a:rPr>
              <a:t>R. Biehl</a:t>
            </a:r>
          </a:p>
          <a:p>
            <a:pPr>
              <a:buClrTx/>
              <a:buFontTx/>
              <a:buNone/>
            </a:pPr>
            <a:r>
              <a:rPr lang="en-US" altLang="it-IT" sz="2800" dirty="0">
                <a:latin typeface="+mn-lt"/>
              </a:rPr>
              <a:t>A. </a:t>
            </a:r>
            <a:r>
              <a:rPr lang="en-US" altLang="it-IT" sz="2800" dirty="0" err="1">
                <a:latin typeface="+mn-lt"/>
              </a:rPr>
              <a:t>Radulescu</a:t>
            </a:r>
            <a:endParaRPr lang="en-US" altLang="it-IT" sz="2800" dirty="0">
              <a:latin typeface="+mn-lt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45CECE08-0408-4EAA-8B90-652B70EB84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050" y="5310714"/>
            <a:ext cx="2257425" cy="809625"/>
          </a:xfrm>
          <a:prstGeom prst="rect">
            <a:avLst/>
          </a:prstGeom>
        </p:spPr>
      </p:pic>
      <p:sp>
        <p:nvSpPr>
          <p:cNvPr id="14" name="Text Box 1">
            <a:extLst>
              <a:ext uri="{FF2B5EF4-FFF2-40B4-BE49-F238E27FC236}">
                <a16:creationId xmlns:a16="http://schemas.microsoft.com/office/drawing/2014/main" id="{F47D16E7-6D77-4F8C-B8F8-ACC452FF9D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7" y="4521475"/>
            <a:ext cx="2193925" cy="613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it-IT" sz="2800" dirty="0">
                <a:latin typeface="+mn-lt"/>
              </a:rPr>
              <a:t>F. </a:t>
            </a:r>
            <a:r>
              <a:rPr lang="en-US" altLang="it-IT" sz="2800" dirty="0" err="1">
                <a:latin typeface="+mn-lt"/>
              </a:rPr>
              <a:t>Sebastiani</a:t>
            </a:r>
            <a:endParaRPr lang="en-US" altLang="it-IT" sz="2800" dirty="0">
              <a:latin typeface="+mn-lt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1A49EE4D-241D-4B38-810E-47744D2A5A4B}"/>
              </a:ext>
            </a:extLst>
          </p:cNvPr>
          <p:cNvSpPr/>
          <p:nvPr/>
        </p:nvSpPr>
        <p:spPr>
          <a:xfrm>
            <a:off x="537899" y="4123681"/>
            <a:ext cx="86914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en-US" altLang="it-IT" sz="3000" b="1" dirty="0">
                <a:solidFill>
                  <a:srgbClr val="0000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RUB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B1649F67-5D9B-4E10-8534-A9C62BE446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3275" y="4582974"/>
            <a:ext cx="5314013" cy="900000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0329BF5A-7536-4969-9D94-951DDC04A083}"/>
              </a:ext>
            </a:extLst>
          </p:cNvPr>
          <p:cNvSpPr/>
          <p:nvPr/>
        </p:nvSpPr>
        <p:spPr>
          <a:xfrm>
            <a:off x="3468648" y="4234665"/>
            <a:ext cx="1332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en-US" altLang="it-IT" b="1" dirty="0">
                <a:solidFill>
                  <a:srgbClr val="0000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Funds from: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B3AEED11-90D6-4B55-8C1E-21F7BDC11F3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300" y="3048543"/>
            <a:ext cx="1631731" cy="907200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33BB65A0-CDC2-4F84-AC78-98484267F0E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949" y="2992999"/>
            <a:ext cx="2799092" cy="907329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ADBEA854-2243-4D00-B7B4-6247AEACCD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00" y="3003243"/>
            <a:ext cx="952500" cy="952500"/>
          </a:xfrm>
          <a:prstGeom prst="rect">
            <a:avLst/>
          </a:prstGeom>
        </p:spPr>
      </p:pic>
      <p:sp>
        <p:nvSpPr>
          <p:cNvPr id="22" name="Rettangolo 21">
            <a:extLst>
              <a:ext uri="{FF2B5EF4-FFF2-40B4-BE49-F238E27FC236}">
                <a16:creationId xmlns:a16="http://schemas.microsoft.com/office/drawing/2014/main" id="{D8FC8ED5-477D-480C-A040-2B5F51A8E493}"/>
              </a:ext>
            </a:extLst>
          </p:cNvPr>
          <p:cNvSpPr/>
          <p:nvPr/>
        </p:nvSpPr>
        <p:spPr>
          <a:xfrm>
            <a:off x="3457497" y="533443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                                &amp;</a:t>
            </a:r>
          </a:p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Italian Council of Research (CNR) </a:t>
            </a:r>
          </a:p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IOM start-up project </a:t>
            </a:r>
            <a:br>
              <a:rPr lang="en-US" dirty="0"/>
            </a:br>
            <a:endParaRPr lang="it-IT" dirty="0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BFCD7886-6910-415C-9833-F0BEA86B20CB}"/>
              </a:ext>
            </a:extLst>
          </p:cNvPr>
          <p:cNvSpPr/>
          <p:nvPr/>
        </p:nvSpPr>
        <p:spPr>
          <a:xfrm>
            <a:off x="1343609" y="65317"/>
            <a:ext cx="6858000" cy="6092890"/>
          </a:xfrm>
          <a:prstGeom prst="rect">
            <a:avLst/>
          </a:prstGeom>
          <a:blipFill dpi="0" rotWithShape="1">
            <a:blip r:embed="rId9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381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8C0771E7-A6B8-45AF-B6CF-4E47036DB290}"/>
              </a:ext>
            </a:extLst>
          </p:cNvPr>
          <p:cNvSpPr txBox="1"/>
          <p:nvPr/>
        </p:nvSpPr>
        <p:spPr>
          <a:xfrm>
            <a:off x="72000" y="6398999"/>
            <a:ext cx="3658159" cy="37268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>
              <a:defRPr>
                <a:solidFill>
                  <a:srgbClr val="FFFFFF"/>
                </a:solidFill>
                <a:latin typeface="Calibri" pitchFamily="34"/>
              </a:defRPr>
            </a:pP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Caffé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Scientifico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,  27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novembre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30466205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6"/>
          <p:cNvSpPr/>
          <p:nvPr/>
        </p:nvSpPr>
        <p:spPr>
          <a:xfrm>
            <a:off x="-72000" y="6392520"/>
            <a:ext cx="9219960" cy="359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17375E"/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Segnaposto numero diapositiva 2"/>
          <p:cNvSpPr txBox="1"/>
          <p:nvPr/>
        </p:nvSpPr>
        <p:spPr>
          <a:xfrm>
            <a:off x="8462865" y="6392520"/>
            <a:ext cx="501135" cy="36467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FFFFFF"/>
                </a:solidFill>
              </a:defRPr>
            </a:pPr>
            <a:fld id="{A1C5C09F-4C2A-40FD-982F-DCEEFCA1AF10}" type="slidenum">
              <a:t>41</a:t>
            </a:fld>
            <a:endParaRPr lang="en-GB" sz="1600" b="1" i="0" u="none" strike="noStrike" kern="1200" spc="0" dirty="0">
              <a:solidFill>
                <a:srgbClr val="FFFFFF"/>
              </a:solidFill>
              <a:latin typeface="Calibri Light" pitchFamily="34"/>
              <a:ea typeface="Lucida Sans Unicode" pitchFamily="2"/>
              <a:cs typeface="Arial" pitchFamily="34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8C0771E7-A6B8-45AF-B6CF-4E47036DB290}"/>
              </a:ext>
            </a:extLst>
          </p:cNvPr>
          <p:cNvSpPr txBox="1"/>
          <p:nvPr/>
        </p:nvSpPr>
        <p:spPr>
          <a:xfrm>
            <a:off x="72000" y="6398999"/>
            <a:ext cx="3658159" cy="37268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>
              <a:defRPr>
                <a:solidFill>
                  <a:srgbClr val="FFFFFF"/>
                </a:solidFill>
                <a:latin typeface="Calibri" pitchFamily="34"/>
              </a:defRPr>
            </a:pP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Caffé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Scientifico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,  27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novembre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2019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58A105CD-6A6A-4381-8585-BB4DA8B6838D}"/>
              </a:ext>
            </a:extLst>
          </p:cNvPr>
          <p:cNvSpPr/>
          <p:nvPr/>
        </p:nvSpPr>
        <p:spPr>
          <a:xfrm>
            <a:off x="624110" y="3769431"/>
            <a:ext cx="72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00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https://www.ceric-eric.eu/2018/11/21/press-release-a-hug-against-cancer/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E59093A-7069-4BB9-BDAE-FD4F700DA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10" y="1036115"/>
            <a:ext cx="7644848" cy="2520000"/>
          </a:xfrm>
          <a:prstGeom prst="rect">
            <a:avLst/>
          </a:prstGeom>
        </p:spPr>
      </p:pic>
      <p:sp>
        <p:nvSpPr>
          <p:cNvPr id="26" name="Rettangolo 25">
            <a:extLst>
              <a:ext uri="{FF2B5EF4-FFF2-40B4-BE49-F238E27FC236}">
                <a16:creationId xmlns:a16="http://schemas.microsoft.com/office/drawing/2014/main" id="{8881EE6D-2433-44DA-B552-5E81F9AB1E68}"/>
              </a:ext>
            </a:extLst>
          </p:cNvPr>
          <p:cNvSpPr/>
          <p:nvPr/>
        </p:nvSpPr>
        <p:spPr>
          <a:xfrm>
            <a:off x="624110" y="4170272"/>
            <a:ext cx="72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rgbClr val="0000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Annual</a:t>
            </a:r>
            <a:r>
              <a:rPr lang="it-IT" dirty="0">
                <a:solidFill>
                  <a:srgbClr val="0000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Report MLZ</a:t>
            </a: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CACCB59C-8194-4507-9441-CB26E96C5C0E}"/>
              </a:ext>
            </a:extLst>
          </p:cNvPr>
          <p:cNvSpPr/>
          <p:nvPr/>
        </p:nvSpPr>
        <p:spPr>
          <a:xfrm>
            <a:off x="624110" y="4594484"/>
            <a:ext cx="72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00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Elettra Highlight</a:t>
            </a: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162F334D-085D-415D-89A1-9B03771513B1}"/>
              </a:ext>
            </a:extLst>
          </p:cNvPr>
          <p:cNvSpPr/>
          <p:nvPr/>
        </p:nvSpPr>
        <p:spPr>
          <a:xfrm>
            <a:off x="624110" y="5012439"/>
            <a:ext cx="72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rgbClr val="0000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Ceric</a:t>
            </a:r>
            <a:r>
              <a:rPr lang="it-IT" dirty="0">
                <a:solidFill>
                  <a:srgbClr val="0000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dirty="0" err="1">
                <a:solidFill>
                  <a:srgbClr val="0000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Annual</a:t>
            </a:r>
            <a:r>
              <a:rPr lang="it-IT" dirty="0">
                <a:solidFill>
                  <a:srgbClr val="0000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Report</a:t>
            </a: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9888534D-2E7D-4945-B56D-A5C7FBFDEECD}"/>
              </a:ext>
            </a:extLst>
          </p:cNvPr>
          <p:cNvSpPr/>
          <p:nvPr/>
        </p:nvSpPr>
        <p:spPr>
          <a:xfrm>
            <a:off x="624110" y="5469190"/>
            <a:ext cx="72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00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TEF </a:t>
            </a:r>
            <a:r>
              <a:rPr lang="it-IT" dirty="0" err="1">
                <a:solidFill>
                  <a:srgbClr val="0000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channel</a:t>
            </a:r>
            <a:r>
              <a:rPr lang="it-IT" dirty="0">
                <a:solidFill>
                  <a:srgbClr val="0000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Speciale Università </a:t>
            </a: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F28317E9-80D7-4384-9ED2-B4A733DBBD71}"/>
              </a:ext>
            </a:extLst>
          </p:cNvPr>
          <p:cNvSpPr/>
          <p:nvPr/>
        </p:nvSpPr>
        <p:spPr>
          <a:xfrm>
            <a:off x="2327463" y="237292"/>
            <a:ext cx="7200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b="1" dirty="0" err="1">
                <a:solidFill>
                  <a:srgbClr val="0000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Published</a:t>
            </a:r>
            <a:r>
              <a:rPr lang="it-IT" sz="2200" b="1" dirty="0">
                <a:solidFill>
                  <a:srgbClr val="0000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 NUCLEIC ACIDS RESEARCH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BFCD7886-6910-415C-9833-F0BEA86B20CB}"/>
              </a:ext>
            </a:extLst>
          </p:cNvPr>
          <p:cNvSpPr/>
          <p:nvPr/>
        </p:nvSpPr>
        <p:spPr>
          <a:xfrm>
            <a:off x="1314000" y="86314"/>
            <a:ext cx="6858000" cy="6092890"/>
          </a:xfrm>
          <a:prstGeom prst="rect">
            <a:avLst/>
          </a:prstGeom>
          <a:blipFill dpi="0" rotWithShape="1"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381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Esplosione: 8 punte 11">
            <a:extLst>
              <a:ext uri="{FF2B5EF4-FFF2-40B4-BE49-F238E27FC236}">
                <a16:creationId xmlns:a16="http://schemas.microsoft.com/office/drawing/2014/main" id="{A0E1E5B4-077C-4C45-9DE2-26E0E717798B}"/>
              </a:ext>
            </a:extLst>
          </p:cNvPr>
          <p:cNvSpPr/>
          <p:nvPr/>
        </p:nvSpPr>
        <p:spPr>
          <a:xfrm>
            <a:off x="792537" y="237292"/>
            <a:ext cx="692018" cy="458141"/>
          </a:xfrm>
          <a:prstGeom prst="irregularSeal1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781970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6"/>
          <p:cNvSpPr/>
          <p:nvPr/>
        </p:nvSpPr>
        <p:spPr>
          <a:xfrm>
            <a:off x="-72000" y="6392520"/>
            <a:ext cx="9219960" cy="359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17375E"/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Segnaposto numero diapositiva 2"/>
          <p:cNvSpPr txBox="1"/>
          <p:nvPr/>
        </p:nvSpPr>
        <p:spPr>
          <a:xfrm>
            <a:off x="8462865" y="6392520"/>
            <a:ext cx="501135" cy="36467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FFFFFF"/>
                </a:solidFill>
              </a:defRPr>
            </a:pPr>
            <a:fld id="{A1C5C09F-4C2A-40FD-982F-DCEEFCA1AF10}" type="slidenum">
              <a:t>42</a:t>
            </a:fld>
            <a:endParaRPr lang="en-GB" sz="1600" b="1" i="0" u="none" strike="noStrike" kern="1200" spc="0" dirty="0">
              <a:solidFill>
                <a:srgbClr val="FFFFFF"/>
              </a:solidFill>
              <a:latin typeface="Calibri Light" pitchFamily="34"/>
              <a:ea typeface="Lucida Sans Unicode" pitchFamily="2"/>
              <a:cs typeface="Arial" pitchFamily="34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195458" y="2654030"/>
            <a:ext cx="268504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/>
              <a:t>Thank You</a:t>
            </a:r>
          </a:p>
        </p:txBody>
      </p:sp>
      <p:sp>
        <p:nvSpPr>
          <p:cNvPr id="7" name="Rettangolo 6"/>
          <p:cNvSpPr/>
          <p:nvPr/>
        </p:nvSpPr>
        <p:spPr>
          <a:xfrm>
            <a:off x="1343609" y="65317"/>
            <a:ext cx="6858000" cy="6092890"/>
          </a:xfrm>
          <a:prstGeom prst="rect">
            <a:avLst/>
          </a:prstGeom>
          <a:blipFill dpi="0" rotWithShape="1">
            <a:blip r:embed="rId3">
              <a:alphaModFix amt="3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C1902D3-A2AC-4F60-9C2A-D269A945A7B7}"/>
              </a:ext>
            </a:extLst>
          </p:cNvPr>
          <p:cNvSpPr txBox="1"/>
          <p:nvPr/>
        </p:nvSpPr>
        <p:spPr>
          <a:xfrm>
            <a:off x="72000" y="6398999"/>
            <a:ext cx="3658159" cy="37268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>
              <a:defRPr>
                <a:solidFill>
                  <a:srgbClr val="FFFFFF"/>
                </a:solidFill>
                <a:latin typeface="Calibri" pitchFamily="34"/>
              </a:defRPr>
            </a:pP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Caffé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Scientifico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,  27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novembre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10052435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6">
            <a:extLst>
              <a:ext uri="{FF2B5EF4-FFF2-40B4-BE49-F238E27FC236}">
                <a16:creationId xmlns:a16="http://schemas.microsoft.com/office/drawing/2014/main" id="{B6A5E00E-E20C-4889-8B36-5E9DE8E6A55A}"/>
              </a:ext>
            </a:extLst>
          </p:cNvPr>
          <p:cNvSpPr/>
          <p:nvPr/>
        </p:nvSpPr>
        <p:spPr>
          <a:xfrm>
            <a:off x="-72000" y="6392520"/>
            <a:ext cx="9219960" cy="359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17375E"/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4B22300D-0FCB-4AC7-8670-9981587EA359}"/>
              </a:ext>
            </a:extLst>
          </p:cNvPr>
          <p:cNvSpPr txBox="1"/>
          <p:nvPr/>
        </p:nvSpPr>
        <p:spPr>
          <a:xfrm>
            <a:off x="8304904" y="6392520"/>
            <a:ext cx="659096" cy="36467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FFFFFF"/>
                </a:solidFill>
              </a:defRPr>
            </a:pPr>
            <a:r>
              <a:rPr lang="it-IT" dirty="0"/>
              <a:t>  </a:t>
            </a:r>
            <a:fld id="{A1C5C09F-4C2A-40FD-982F-DCEEFCA1AF10}" type="slidenum">
              <a:rPr smtClean="0"/>
              <a:t>43</a:t>
            </a:fld>
            <a:endParaRPr lang="en-GB" sz="1600" b="1" i="0" u="none" strike="noStrike" kern="1200" spc="0" dirty="0">
              <a:solidFill>
                <a:srgbClr val="FFFFFF"/>
              </a:solidFill>
              <a:latin typeface="Calibri Light" pitchFamily="34"/>
              <a:ea typeface="Lucida Sans Unicode" pitchFamily="2"/>
              <a:cs typeface="Arial" pitchFamily="34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73C5B26-9318-48D5-B7BB-9B469F9E874D}"/>
              </a:ext>
            </a:extLst>
          </p:cNvPr>
          <p:cNvSpPr txBox="1"/>
          <p:nvPr/>
        </p:nvSpPr>
        <p:spPr>
          <a:xfrm>
            <a:off x="72000" y="6398999"/>
            <a:ext cx="3658159" cy="37268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>
              <a:defRPr>
                <a:solidFill>
                  <a:srgbClr val="FFFFFF"/>
                </a:solidFill>
                <a:latin typeface="Calibri" pitchFamily="34"/>
              </a:defRPr>
            </a:pP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Caffé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Scientifico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,  27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novembre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2019</a:t>
            </a:r>
          </a:p>
        </p:txBody>
      </p:sp>
      <p:pic>
        <p:nvPicPr>
          <p:cNvPr id="5" name="g_quadruplex">
            <a:hlinkClick r:id="" action="ppaction://media"/>
            <a:extLst>
              <a:ext uri="{FF2B5EF4-FFF2-40B4-BE49-F238E27FC236}">
                <a16:creationId xmlns:a16="http://schemas.microsoft.com/office/drawing/2014/main" id="{4F1023EA-A06D-41AC-8FF5-B5C4212516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1143000"/>
            <a:ext cx="67056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43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7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273913" y="1092104"/>
            <a:ext cx="6657107" cy="3648917"/>
            <a:chOff x="403" y="991"/>
            <a:chExt cx="5031" cy="2677"/>
          </a:xfrm>
        </p:grpSpPr>
        <p:grpSp>
          <p:nvGrpSpPr>
            <p:cNvPr id="8" name="Group 7"/>
            <p:cNvGrpSpPr>
              <a:grpSpLocks/>
            </p:cNvGrpSpPr>
            <p:nvPr/>
          </p:nvGrpSpPr>
          <p:grpSpPr bwMode="auto">
            <a:xfrm>
              <a:off x="1323" y="991"/>
              <a:ext cx="4111" cy="2677"/>
              <a:chOff x="1323" y="991"/>
              <a:chExt cx="4111" cy="2677"/>
            </a:xfrm>
          </p:grpSpPr>
          <p:pic>
            <p:nvPicPr>
              <p:cNvPr id="12" name="Picture 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3" y="991"/>
                <a:ext cx="4111" cy="13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1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3" y="2329"/>
                <a:ext cx="4111" cy="13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9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" y="2592"/>
              <a:ext cx="1264" cy="9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" name="Rectangle 12"/>
            <p:cNvSpPr>
              <a:spLocks noChangeArrowheads="1"/>
            </p:cNvSpPr>
            <p:nvPr/>
          </p:nvSpPr>
          <p:spPr bwMode="auto">
            <a:xfrm>
              <a:off x="1660" y="2524"/>
              <a:ext cx="1470" cy="9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13"/>
            <p:cNvSpPr>
              <a:spLocks noChangeShapeType="1"/>
            </p:cNvSpPr>
            <p:nvPr/>
          </p:nvSpPr>
          <p:spPr bwMode="auto">
            <a:xfrm>
              <a:off x="1660" y="3393"/>
              <a:ext cx="1470" cy="0"/>
            </a:xfrm>
            <a:prstGeom prst="line">
              <a:avLst/>
            </a:prstGeom>
            <a:noFill/>
            <a:ln w="27360" cap="flat">
              <a:solidFill>
                <a:srgbClr val="0066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Rettangolo 6"/>
          <p:cNvSpPr/>
          <p:nvPr/>
        </p:nvSpPr>
        <p:spPr>
          <a:xfrm>
            <a:off x="-72000" y="6392520"/>
            <a:ext cx="9219960" cy="359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17375E"/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Segnaposto numero diapositiva 2"/>
          <p:cNvSpPr txBox="1"/>
          <p:nvPr/>
        </p:nvSpPr>
        <p:spPr>
          <a:xfrm>
            <a:off x="8605080" y="6392520"/>
            <a:ext cx="358920" cy="36467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FFFFFF"/>
                </a:solidFill>
              </a:defRPr>
            </a:pPr>
            <a:fld id="{A1C5C09F-4C2A-40FD-982F-DCEEFCA1AF10}" type="slidenum">
              <a:t>5</a:t>
            </a:fld>
            <a:endParaRPr lang="en-GB" sz="1600" b="1" i="0" u="none" strike="noStrike" kern="1200" spc="0" dirty="0">
              <a:solidFill>
                <a:srgbClr val="FFFFFF"/>
              </a:solidFill>
              <a:latin typeface="Calibri Light" pitchFamily="34"/>
              <a:ea typeface="Lucida Sans Unicode" pitchFamily="2"/>
              <a:cs typeface="Arial" pitchFamily="34"/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2473598" y="19953"/>
            <a:ext cx="4128763" cy="623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48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it-IT" sz="3200" b="1" dirty="0">
                <a:latin typeface="+mn-lt"/>
                <a:cs typeface="Arial" panose="020B0604020202020204" pitchFamily="34" charset="0"/>
              </a:rPr>
              <a:t>G4 nanotechnology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4648" y="785415"/>
            <a:ext cx="9026662" cy="540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it-IT" sz="2200" dirty="0">
                <a:latin typeface="+mn-lt"/>
              </a:rPr>
              <a:t>Functional DNA nanostructures for </a:t>
            </a:r>
            <a:r>
              <a:rPr lang="en-US" altLang="it-IT" sz="2200" dirty="0" err="1">
                <a:latin typeface="+mn-lt"/>
              </a:rPr>
              <a:t>biosensing</a:t>
            </a:r>
            <a:r>
              <a:rPr lang="en-US" altLang="it-IT" sz="2200" dirty="0">
                <a:latin typeface="+mn-lt"/>
              </a:rPr>
              <a:t>, </a:t>
            </a:r>
            <a:r>
              <a:rPr lang="en-US" altLang="it-IT" sz="2200" dirty="0" err="1">
                <a:latin typeface="+mn-lt"/>
              </a:rPr>
              <a:t>nanoplasmonics</a:t>
            </a:r>
            <a:r>
              <a:rPr lang="en-US" altLang="it-IT" sz="2200" dirty="0">
                <a:latin typeface="+mn-lt"/>
              </a:rPr>
              <a:t>, nanorobotics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83340" y="5267787"/>
            <a:ext cx="2735263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it-IT" sz="2400" dirty="0">
                <a:latin typeface="+mn-lt"/>
              </a:rPr>
              <a:t>G4 in DNA in </a:t>
            </a:r>
            <a:r>
              <a:rPr lang="en-US" altLang="it-IT" sz="2400" dirty="0" err="1">
                <a:latin typeface="+mn-lt"/>
              </a:rPr>
              <a:t>nanoconductors</a:t>
            </a:r>
            <a:endParaRPr lang="en-US" altLang="it-IT" sz="2400" dirty="0">
              <a:latin typeface="+mn-lt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310" y="4751101"/>
            <a:ext cx="6366000" cy="1581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642030" y="2915880"/>
            <a:ext cx="3453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Different Structural Motifs of DNA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9CE65C0-6D35-49BB-92FA-64AA1B95351A}"/>
              </a:ext>
            </a:extLst>
          </p:cNvPr>
          <p:cNvSpPr txBox="1"/>
          <p:nvPr/>
        </p:nvSpPr>
        <p:spPr>
          <a:xfrm>
            <a:off x="72000" y="6398999"/>
            <a:ext cx="3658159" cy="37268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>
              <a:defRPr>
                <a:solidFill>
                  <a:srgbClr val="FFFFFF"/>
                </a:solidFill>
                <a:latin typeface="Calibri" pitchFamily="34"/>
              </a:defRPr>
            </a:pP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Caffé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Scientifico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,  27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novembre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948041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6"/>
          <p:cNvSpPr/>
          <p:nvPr/>
        </p:nvSpPr>
        <p:spPr>
          <a:xfrm>
            <a:off x="-72000" y="6392520"/>
            <a:ext cx="9219960" cy="359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17375E"/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Segnaposto numero diapositiva 2"/>
          <p:cNvSpPr txBox="1"/>
          <p:nvPr/>
        </p:nvSpPr>
        <p:spPr>
          <a:xfrm>
            <a:off x="8605080" y="6392520"/>
            <a:ext cx="358920" cy="36467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FFFFFF"/>
                </a:solidFill>
              </a:defRPr>
            </a:pPr>
            <a:fld id="{A1C5C09F-4C2A-40FD-982F-DCEEFCA1AF10}" type="slidenum">
              <a:t>6</a:t>
            </a:fld>
            <a:endParaRPr lang="en-GB" sz="1600" b="1" i="0" u="none" strike="noStrike" kern="1200" spc="0" dirty="0">
              <a:solidFill>
                <a:srgbClr val="FFFFFF"/>
              </a:solidFill>
              <a:latin typeface="Calibri Light" pitchFamily="34"/>
              <a:ea typeface="Lucida Sans Unicode" pitchFamily="2"/>
              <a:cs typeface="Arial" pitchFamily="34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42" y="502722"/>
            <a:ext cx="5539407" cy="4265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430593" y="4627894"/>
            <a:ext cx="8106917" cy="1624534"/>
            <a:chOff x="37" y="3230"/>
            <a:chExt cx="6365" cy="1513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8" y="3348"/>
              <a:ext cx="1838" cy="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" y="3230"/>
              <a:ext cx="4176" cy="11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" y="4343"/>
              <a:ext cx="6344" cy="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532016" y="2285312"/>
            <a:ext cx="3813175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it-IT" dirty="0">
                <a:latin typeface="+mn-lt"/>
              </a:rPr>
              <a:t>I) No hybridization of telomerase to DNA single strand in telomere</a:t>
            </a:r>
          </a:p>
          <a:p>
            <a:pPr>
              <a:buClrTx/>
              <a:buFontTx/>
              <a:buNone/>
            </a:pPr>
            <a:endParaRPr lang="en-US" altLang="it-IT" dirty="0">
              <a:latin typeface="+mn-lt"/>
            </a:endParaRPr>
          </a:p>
          <a:p>
            <a:pPr>
              <a:buClrTx/>
              <a:buFontTx/>
              <a:buNone/>
            </a:pPr>
            <a:r>
              <a:rPr lang="en-US" altLang="it-IT" dirty="0">
                <a:latin typeface="+mn-lt"/>
              </a:rPr>
              <a:t>II) No transcription of oncogenes   </a:t>
            </a: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251980" y="3387"/>
            <a:ext cx="45720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it-IT" sz="3200" b="1" dirty="0">
                <a:latin typeface="+mn-lt"/>
              </a:rPr>
              <a:t>G4 for cancer therapy </a:t>
            </a:r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7357ECC4-C10B-4F28-997F-0B345B7C09B7}"/>
              </a:ext>
            </a:extLst>
          </p:cNvPr>
          <p:cNvSpPr/>
          <p:nvPr/>
        </p:nvSpPr>
        <p:spPr>
          <a:xfrm>
            <a:off x="548640" y="1387074"/>
            <a:ext cx="4803005" cy="3232230"/>
          </a:xfrm>
          <a:prstGeom prst="roundRect">
            <a:avLst/>
          </a:prstGeom>
          <a:noFill/>
          <a:ln w="508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3843EEE-EC58-4160-9EB5-3CE26F0CD3A7}"/>
              </a:ext>
            </a:extLst>
          </p:cNvPr>
          <p:cNvSpPr txBox="1"/>
          <p:nvPr/>
        </p:nvSpPr>
        <p:spPr>
          <a:xfrm>
            <a:off x="72000" y="6398999"/>
            <a:ext cx="3658159" cy="37268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>
              <a:defRPr>
                <a:solidFill>
                  <a:srgbClr val="FFFFFF"/>
                </a:solidFill>
                <a:latin typeface="Calibri" pitchFamily="34"/>
              </a:defRPr>
            </a:pP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Caffé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Scientifico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,  27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novembre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2019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F592C73F-FF14-4634-9AD3-DACC792C5A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343" y="775266"/>
            <a:ext cx="2159325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85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6"/>
          <p:cNvSpPr/>
          <p:nvPr/>
        </p:nvSpPr>
        <p:spPr>
          <a:xfrm>
            <a:off x="0" y="6392520"/>
            <a:ext cx="9147960" cy="359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17375E"/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Segnaposto numero diapositiva 2"/>
          <p:cNvSpPr txBox="1"/>
          <p:nvPr/>
        </p:nvSpPr>
        <p:spPr>
          <a:xfrm>
            <a:off x="8605080" y="6392520"/>
            <a:ext cx="358920" cy="36467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FFFFFF"/>
                </a:solidFill>
              </a:defRPr>
            </a:pPr>
            <a:fld id="{A1C5C09F-4C2A-40FD-982F-DCEEFCA1AF10}" type="slidenum">
              <a:t>7</a:t>
            </a:fld>
            <a:endParaRPr lang="en-GB" sz="1600" b="1" i="0" u="none" strike="noStrike" kern="1200" spc="0" dirty="0">
              <a:solidFill>
                <a:srgbClr val="FFFFFF"/>
              </a:solidFill>
              <a:latin typeface="Calibri Light" pitchFamily="34"/>
              <a:ea typeface="Lucida Sans Unicode" pitchFamily="2"/>
              <a:cs typeface="Arial" pitchFamily="34"/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2381579" y="47881"/>
            <a:ext cx="4312801" cy="46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defTabSz="414726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altLang="it-IT" sz="3200" b="1" dirty="0">
                <a:latin typeface="+mn-lt"/>
              </a:rPr>
              <a:t>The system we studied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81" y="3543018"/>
            <a:ext cx="3152160" cy="2488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80" y="783604"/>
            <a:ext cx="4856399" cy="2583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791585" y="1256298"/>
            <a:ext cx="2542907" cy="1071823"/>
          </a:xfrm>
          <a:prstGeom prst="rect">
            <a:avLst/>
          </a:prstGeom>
          <a:noFill/>
          <a:ln w="54720" cap="flat">
            <a:solidFill>
              <a:srgbClr val="0C6DC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6456" tIns="65637" rIns="106456" bIns="65637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defTabSz="414726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altLang="it-IT" sz="2600" b="1" dirty="0">
                <a:latin typeface="+mn-lt"/>
              </a:rPr>
              <a:t>G4 = AG</a:t>
            </a:r>
            <a:r>
              <a:rPr lang="en-US" altLang="it-IT" sz="2600" b="1" baseline="-33000" dirty="0">
                <a:latin typeface="+mn-lt"/>
              </a:rPr>
              <a:t>3</a:t>
            </a:r>
            <a:r>
              <a:rPr lang="en-US" altLang="it-IT" sz="2600" b="1" dirty="0">
                <a:latin typeface="+mn-lt"/>
              </a:rPr>
              <a:t>(T</a:t>
            </a:r>
            <a:r>
              <a:rPr lang="en-US" altLang="it-IT" sz="2600" b="1" baseline="-33000" dirty="0">
                <a:latin typeface="+mn-lt"/>
              </a:rPr>
              <a:t>2</a:t>
            </a:r>
            <a:r>
              <a:rPr lang="en-US" altLang="it-IT" sz="2600" b="1" dirty="0">
                <a:latin typeface="+mn-lt"/>
              </a:rPr>
              <a:t>AG</a:t>
            </a:r>
            <a:r>
              <a:rPr lang="en-US" altLang="it-IT" sz="2600" b="1" baseline="-33000" dirty="0">
                <a:latin typeface="+mn-lt"/>
              </a:rPr>
              <a:t>3</a:t>
            </a:r>
            <a:r>
              <a:rPr lang="en-US" altLang="it-IT" sz="2600" b="1" dirty="0">
                <a:latin typeface="+mn-lt"/>
              </a:rPr>
              <a:t>)</a:t>
            </a:r>
            <a:r>
              <a:rPr lang="en-US" altLang="it-IT" sz="2600" b="1" baseline="-33000" dirty="0">
                <a:latin typeface="+mn-lt"/>
              </a:rPr>
              <a:t>3</a:t>
            </a:r>
          </a:p>
          <a:p>
            <a:pPr algn="ctr" defTabSz="414726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altLang="it-IT" sz="2600" b="1" baseline="-33000" dirty="0">
              <a:latin typeface="+mn-lt"/>
            </a:endParaRPr>
          </a:p>
          <a:p>
            <a:pPr algn="ctr" defTabSz="414726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altLang="it-IT" sz="2600" b="1" dirty="0">
                <a:latin typeface="+mn-lt"/>
              </a:rPr>
              <a:t>Tel22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380" y="3030840"/>
            <a:ext cx="2211840" cy="310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829" y="3359520"/>
            <a:ext cx="2903040" cy="2903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2" name="Group 9"/>
          <p:cNvGrpSpPr>
            <a:grpSpLocks/>
          </p:cNvGrpSpPr>
          <p:nvPr/>
        </p:nvGrpSpPr>
        <p:grpSpPr bwMode="auto">
          <a:xfrm>
            <a:off x="2670828" y="5453572"/>
            <a:ext cx="1443972" cy="682165"/>
            <a:chOff x="1728" y="4090"/>
            <a:chExt cx="1091" cy="597"/>
          </a:xfrm>
        </p:grpSpPr>
        <p:sp>
          <p:nvSpPr>
            <p:cNvPr id="13" name="Text Box 10"/>
            <p:cNvSpPr txBox="1">
              <a:spLocks noChangeArrowheads="1"/>
            </p:cNvSpPr>
            <p:nvPr/>
          </p:nvSpPr>
          <p:spPr bwMode="auto">
            <a:xfrm>
              <a:off x="1728" y="4090"/>
              <a:ext cx="1091" cy="597"/>
            </a:xfrm>
            <a:prstGeom prst="rect">
              <a:avLst/>
            </a:prstGeom>
            <a:noFill/>
            <a:ln w="54720" cap="flat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14726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1633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Text Box 11"/>
            <p:cNvSpPr txBox="1">
              <a:spLocks noChangeArrowheads="1"/>
            </p:cNvSpPr>
            <p:nvPr/>
          </p:nvSpPr>
          <p:spPr bwMode="auto">
            <a:xfrm>
              <a:off x="1951" y="4205"/>
              <a:ext cx="695" cy="323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38" tIns="40819" rIns="81638" bIns="40819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5pPr>
              <a:lvl6pPr marL="25146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6pPr>
              <a:lvl7pPr marL="29718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7pPr>
              <a:lvl8pPr marL="34290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8pPr>
              <a:lvl9pPr marL="38862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9pPr>
            </a:lstStyle>
            <a:p>
              <a:pPr algn="ctr" defTabSz="414726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14726" algn="l"/>
                  <a:tab pos="829452" algn="l"/>
                  <a:tab pos="1244178" algn="l"/>
                  <a:tab pos="1658904" algn="l"/>
                  <a:tab pos="2073631" algn="l"/>
                  <a:tab pos="2488357" algn="l"/>
                  <a:tab pos="2903083" algn="l"/>
                  <a:tab pos="3317809" algn="l"/>
                  <a:tab pos="3732535" algn="l"/>
                  <a:tab pos="4147261" algn="l"/>
                  <a:tab pos="4561987" algn="l"/>
                  <a:tab pos="4976713" algn="l"/>
                  <a:tab pos="5391440" algn="l"/>
                  <a:tab pos="5806166" algn="l"/>
                  <a:tab pos="6220892" algn="l"/>
                  <a:tab pos="6635618" algn="l"/>
                  <a:tab pos="7050344" algn="l"/>
                  <a:tab pos="7465070" algn="l"/>
                  <a:tab pos="7879796" algn="l"/>
                  <a:tab pos="8294522" algn="l"/>
                </a:tabLst>
              </a:pPr>
              <a:r>
                <a:rPr lang="en-US" altLang="it-IT" sz="2600" b="1" dirty="0">
                  <a:latin typeface="+mn-lt"/>
                </a:rPr>
                <a:t>Act</a:t>
              </a:r>
              <a:r>
                <a:rPr lang="en-US" altLang="it-IT" sz="2540" b="1" dirty="0">
                  <a:latin typeface="+mn-lt"/>
                </a:rPr>
                <a:t> D</a:t>
              </a:r>
            </a:p>
          </p:txBody>
        </p:sp>
      </p:grpSp>
      <p:cxnSp>
        <p:nvCxnSpPr>
          <p:cNvPr id="15" name="Connettore 2 14"/>
          <p:cNvCxnSpPr/>
          <p:nvPr/>
        </p:nvCxnSpPr>
        <p:spPr>
          <a:xfrm>
            <a:off x="6242181" y="4569679"/>
            <a:ext cx="71845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10">
            <a:extLst>
              <a:ext uri="{FF2B5EF4-FFF2-40B4-BE49-F238E27FC236}">
                <a16:creationId xmlns:a16="http://schemas.microsoft.com/office/drawing/2014/main" id="{6D730DA4-5A4A-478F-BAFF-F955AB537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8120" y="384317"/>
            <a:ext cx="1710230" cy="682165"/>
          </a:xfrm>
          <a:prstGeom prst="rect">
            <a:avLst/>
          </a:prstGeom>
          <a:noFill/>
          <a:ln w="54720" cap="flat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14726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600" b="1" dirty="0"/>
              <a:t>150 mM </a:t>
            </a:r>
            <a:r>
              <a:rPr lang="en-US" sz="2600" b="1" dirty="0" err="1"/>
              <a:t>KCl</a:t>
            </a:r>
            <a:endParaRPr lang="en-US" altLang="it-IT" sz="2600" b="1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8A844BA-1EEA-4437-9664-930D42A47ED3}"/>
              </a:ext>
            </a:extLst>
          </p:cNvPr>
          <p:cNvSpPr txBox="1"/>
          <p:nvPr/>
        </p:nvSpPr>
        <p:spPr>
          <a:xfrm>
            <a:off x="72000" y="6398999"/>
            <a:ext cx="3658159" cy="37268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>
              <a:defRPr>
                <a:solidFill>
                  <a:srgbClr val="FFFFFF"/>
                </a:solidFill>
                <a:latin typeface="Calibri" pitchFamily="34"/>
              </a:defRPr>
            </a:pP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Caffé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Scientifico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,  27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novembre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2017211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6"/>
          <p:cNvSpPr/>
          <p:nvPr/>
        </p:nvSpPr>
        <p:spPr>
          <a:xfrm>
            <a:off x="-72000" y="6392520"/>
            <a:ext cx="9219960" cy="359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17375E"/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1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Segnaposto numero diapositiva 2"/>
          <p:cNvSpPr txBox="1"/>
          <p:nvPr/>
        </p:nvSpPr>
        <p:spPr>
          <a:xfrm>
            <a:off x="8605080" y="6392520"/>
            <a:ext cx="358920" cy="36467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FFFFFF"/>
                </a:solidFill>
              </a:defRPr>
            </a:pPr>
            <a:fld id="{A1C5C09F-4C2A-40FD-982F-DCEEFCA1AF10}" type="slidenum">
              <a:t>8</a:t>
            </a:fld>
            <a:endParaRPr lang="en-GB" sz="1600" b="1" i="0" u="none" strike="noStrike" kern="1200" spc="0" dirty="0">
              <a:solidFill>
                <a:srgbClr val="FFFFFF"/>
              </a:solidFill>
              <a:latin typeface="Calibri Light" pitchFamily="34"/>
              <a:ea typeface="Lucida Sans Unicode" pitchFamily="2"/>
              <a:cs typeface="Arial" pitchFamily="34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86423" y="379120"/>
            <a:ext cx="8321675" cy="206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>
              <a:buClrTx/>
              <a:buFontTx/>
              <a:buNone/>
            </a:pPr>
            <a:endParaRPr lang="en-US" altLang="it-IT" sz="2400" dirty="0">
              <a:latin typeface="+mn-lt"/>
            </a:endParaRPr>
          </a:p>
          <a:p>
            <a:pPr>
              <a:buClrTx/>
              <a:buFontTx/>
              <a:buNone/>
            </a:pPr>
            <a:r>
              <a:rPr lang="en-US" altLang="it-IT" sz="2400" b="1" dirty="0">
                <a:solidFill>
                  <a:srgbClr val="0000FE"/>
                </a:solidFill>
                <a:latin typeface="+mn-lt"/>
              </a:rPr>
              <a:t>Resource </a:t>
            </a:r>
            <a:r>
              <a:rPr lang="en-US" altLang="it-IT" sz="2400" dirty="0">
                <a:latin typeface="+mn-lt"/>
              </a:rPr>
              <a:t>(versatility) and </a:t>
            </a:r>
            <a:r>
              <a:rPr lang="en-US" altLang="it-IT" sz="2400" b="1" dirty="0">
                <a:solidFill>
                  <a:srgbClr val="0000FE"/>
                </a:solidFill>
                <a:latin typeface="+mn-lt"/>
              </a:rPr>
              <a:t>issue</a:t>
            </a:r>
            <a:r>
              <a:rPr lang="en-US" altLang="it-IT" sz="2400" dirty="0">
                <a:latin typeface="+mn-lt"/>
              </a:rPr>
              <a:t> (drugs)  </a:t>
            </a:r>
          </a:p>
          <a:p>
            <a:pPr>
              <a:buClrTx/>
              <a:buFontTx/>
              <a:buNone/>
            </a:pPr>
            <a:endParaRPr lang="en-US" altLang="it-IT" sz="2400" dirty="0">
              <a:latin typeface="+mn-lt"/>
            </a:endParaRPr>
          </a:p>
          <a:p>
            <a:pPr>
              <a:buClrTx/>
              <a:buFontTx/>
              <a:buNone/>
            </a:pPr>
            <a:r>
              <a:rPr lang="en-US" altLang="it-IT" sz="2400" dirty="0">
                <a:latin typeface="+mn-lt"/>
              </a:rPr>
              <a:t>Structural and thermodynamic properties of G4 and G4-complex need to be properly characterized.</a:t>
            </a:r>
          </a:p>
          <a:p>
            <a:pPr>
              <a:buClrTx/>
              <a:buFontTx/>
              <a:buNone/>
            </a:pPr>
            <a:endParaRPr lang="en-US" altLang="it-IT" sz="2400" dirty="0">
              <a:latin typeface="+mn-lt"/>
            </a:endParaRPr>
          </a:p>
          <a:p>
            <a:pPr>
              <a:buClrTx/>
              <a:buFontTx/>
              <a:buNone/>
            </a:pPr>
            <a:endParaRPr lang="en-US" altLang="it-IT" sz="2400" dirty="0">
              <a:latin typeface="+mn-lt"/>
            </a:endParaRPr>
          </a:p>
          <a:p>
            <a:pPr>
              <a:buClrTx/>
              <a:buFontTx/>
              <a:buNone/>
            </a:pPr>
            <a:r>
              <a:rPr lang="en-US" altLang="it-IT" sz="2400" dirty="0">
                <a:latin typeface="+mn-lt"/>
              </a:rPr>
              <a:t>Two-state or multistate denaturation transition?</a:t>
            </a:r>
          </a:p>
        </p:txBody>
      </p:sp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1605074" y="3651425"/>
            <a:ext cx="5849938" cy="1824037"/>
            <a:chOff x="1304" y="2599"/>
            <a:chExt cx="3685" cy="1149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" r="563" b="1662"/>
            <a:stretch/>
          </p:blipFill>
          <p:spPr bwMode="auto">
            <a:xfrm>
              <a:off x="1304" y="2748"/>
              <a:ext cx="3685" cy="9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2651" y="2599"/>
              <a:ext cx="1207" cy="1149"/>
            </a:xfrm>
            <a:prstGeom prst="ellipse">
              <a:avLst/>
            </a:prstGeom>
            <a:solidFill>
              <a:srgbClr val="FFFFFF"/>
            </a:solidFill>
            <a:ln w="9360" cap="flat">
              <a:solidFill>
                <a:srgbClr val="2C001E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3112" y="2922"/>
              <a:ext cx="343" cy="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5pPr>
              <a:lvl6pPr marL="25146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6pPr>
              <a:lvl7pPr marL="29718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7pPr>
              <a:lvl8pPr marL="34290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8pPr>
              <a:lvl9pPr marL="38862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en-US" altLang="it-IT" sz="4000" dirty="0"/>
                <a:t>?</a:t>
              </a:r>
            </a:p>
          </p:txBody>
        </p:sp>
      </p:grpSp>
      <p:sp>
        <p:nvSpPr>
          <p:cNvPr id="11" name="Text Box 1">
            <a:extLst>
              <a:ext uri="{FF2B5EF4-FFF2-40B4-BE49-F238E27FC236}">
                <a16:creationId xmlns:a16="http://schemas.microsoft.com/office/drawing/2014/main" id="{E9D0655C-CFDB-4B50-B98E-E601C1056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579" y="47881"/>
            <a:ext cx="4312801" cy="46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defTabSz="414726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altLang="it-IT" sz="3200" b="1" dirty="0" err="1">
                <a:latin typeface="+mn-lt"/>
              </a:rPr>
              <a:t>Polymorhphism</a:t>
            </a:r>
            <a:r>
              <a:rPr lang="en-US" altLang="it-IT" sz="3200" b="1" dirty="0">
                <a:latin typeface="+mn-lt"/>
              </a:rPr>
              <a:t> of G4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47E605E-9F0E-4145-907D-DD6609D183E6}"/>
              </a:ext>
            </a:extLst>
          </p:cNvPr>
          <p:cNvSpPr txBox="1"/>
          <p:nvPr/>
        </p:nvSpPr>
        <p:spPr>
          <a:xfrm>
            <a:off x="72000" y="6398999"/>
            <a:ext cx="3658159" cy="37268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>
              <a:defRPr>
                <a:solidFill>
                  <a:srgbClr val="FFFFFF"/>
                </a:solidFill>
                <a:latin typeface="Calibri" pitchFamily="34"/>
              </a:defRPr>
            </a:pP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Caffé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Scientifico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,  27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novembre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764444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6"/>
          <p:cNvSpPr/>
          <p:nvPr/>
        </p:nvSpPr>
        <p:spPr>
          <a:xfrm>
            <a:off x="0" y="6392520"/>
            <a:ext cx="9147960" cy="359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17375E"/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Segnaposto numero diapositiva 2"/>
          <p:cNvSpPr txBox="1"/>
          <p:nvPr/>
        </p:nvSpPr>
        <p:spPr>
          <a:xfrm>
            <a:off x="8605080" y="6392520"/>
            <a:ext cx="358920" cy="36467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FFFFFF"/>
                </a:solidFill>
              </a:defRPr>
            </a:pPr>
            <a:fld id="{A1C5C09F-4C2A-40FD-982F-DCEEFCA1AF10}" type="slidenum">
              <a:t>9</a:t>
            </a:fld>
            <a:endParaRPr lang="en-GB" sz="1600" b="1" i="0" u="none" strike="noStrike" kern="1200" spc="0" dirty="0">
              <a:solidFill>
                <a:srgbClr val="FFFFFF"/>
              </a:solidFill>
              <a:latin typeface="Calibri Light" pitchFamily="34"/>
              <a:ea typeface="Lucida Sans Unicode" pitchFamily="2"/>
              <a:cs typeface="Arial" pitchFamily="34"/>
            </a:endParaRPr>
          </a:p>
        </p:txBody>
      </p:sp>
      <p:cxnSp>
        <p:nvCxnSpPr>
          <p:cNvPr id="11" name="Connettore 2 10"/>
          <p:cNvCxnSpPr/>
          <p:nvPr/>
        </p:nvCxnSpPr>
        <p:spPr>
          <a:xfrm>
            <a:off x="457201" y="5021714"/>
            <a:ext cx="7921690" cy="0"/>
          </a:xfrm>
          <a:prstGeom prst="straightConnector1">
            <a:avLst/>
          </a:prstGeom>
          <a:ln w="76200">
            <a:solidFill>
              <a:srgbClr val="0C6DC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7562611" y="5174175"/>
            <a:ext cx="12987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C6DC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Dimension</a:t>
            </a:r>
          </a:p>
        </p:txBody>
      </p:sp>
      <p:sp>
        <p:nvSpPr>
          <p:cNvPr id="19" name="Text Box 1"/>
          <p:cNvSpPr txBox="1">
            <a:spLocks noChangeArrowheads="1"/>
          </p:cNvSpPr>
          <p:nvPr/>
        </p:nvSpPr>
        <p:spPr bwMode="auto">
          <a:xfrm>
            <a:off x="1883235" y="-26768"/>
            <a:ext cx="5381490" cy="46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defTabSz="414726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altLang="it-IT" sz="3200" b="1" dirty="0">
                <a:latin typeface="+mn-lt"/>
              </a:rPr>
              <a:t>Complementary techniques</a:t>
            </a: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583" y="1191421"/>
            <a:ext cx="2025974" cy="1832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36" name="Gruppo 35"/>
          <p:cNvGrpSpPr/>
          <p:nvPr/>
        </p:nvGrpSpPr>
        <p:grpSpPr>
          <a:xfrm>
            <a:off x="497636" y="1468717"/>
            <a:ext cx="2416629" cy="1390261"/>
            <a:chOff x="3592284" y="1339465"/>
            <a:chExt cx="2416629" cy="1390261"/>
          </a:xfrm>
        </p:grpSpPr>
        <p:pic>
          <p:nvPicPr>
            <p:cNvPr id="17" name="Immagine 16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2" t="9031" r="15435" b="11816"/>
            <a:stretch/>
          </p:blipFill>
          <p:spPr>
            <a:xfrm>
              <a:off x="3592284" y="1339465"/>
              <a:ext cx="2416629" cy="1390261"/>
            </a:xfrm>
            <a:prstGeom prst="rect">
              <a:avLst/>
            </a:prstGeom>
          </p:spPr>
        </p:pic>
        <p:cxnSp>
          <p:nvCxnSpPr>
            <p:cNvPr id="22" name="Connettore 7 21"/>
            <p:cNvCxnSpPr/>
            <p:nvPr/>
          </p:nvCxnSpPr>
          <p:spPr>
            <a:xfrm rot="5400000">
              <a:off x="4049424" y="1734444"/>
              <a:ext cx="447995" cy="317241"/>
            </a:xfrm>
            <a:prstGeom prst="curvedConnector3">
              <a:avLst>
                <a:gd name="adj1" fmla="val 4179"/>
              </a:avLst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7 31"/>
            <p:cNvCxnSpPr/>
            <p:nvPr/>
          </p:nvCxnSpPr>
          <p:spPr>
            <a:xfrm rot="9840000">
              <a:off x="4626448" y="2173592"/>
              <a:ext cx="809783" cy="425065"/>
            </a:xfrm>
            <a:prstGeom prst="curvedConnector3">
              <a:avLst>
                <a:gd name="adj1" fmla="val 100890"/>
              </a:avLst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Immagine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3" r="11712"/>
          <a:stretch/>
        </p:blipFill>
        <p:spPr>
          <a:xfrm>
            <a:off x="6279504" y="1390230"/>
            <a:ext cx="2332654" cy="1506519"/>
          </a:xfrm>
          <a:prstGeom prst="rect">
            <a:avLst/>
          </a:prstGeom>
        </p:spPr>
      </p:pic>
      <p:sp>
        <p:nvSpPr>
          <p:cNvPr id="38" name="CasellaDiTesto 37"/>
          <p:cNvSpPr txBox="1"/>
          <p:nvPr/>
        </p:nvSpPr>
        <p:spPr>
          <a:xfrm>
            <a:off x="3558102" y="3247110"/>
            <a:ext cx="19057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CD</a:t>
            </a:r>
          </a:p>
          <a:p>
            <a:r>
              <a:rPr lang="en-US" sz="2000" dirty="0"/>
              <a:t>-Conformation</a:t>
            </a:r>
          </a:p>
          <a:p>
            <a:r>
              <a:rPr lang="en-US" sz="2000" dirty="0"/>
              <a:t>-Secondary        structure</a:t>
            </a:r>
          </a:p>
        </p:txBody>
      </p:sp>
      <p:sp>
        <p:nvSpPr>
          <p:cNvPr id="39" name="CasellaDiTesto 38"/>
          <p:cNvSpPr txBox="1"/>
          <p:nvPr/>
        </p:nvSpPr>
        <p:spPr>
          <a:xfrm>
            <a:off x="1020153" y="3247110"/>
            <a:ext cx="13539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UV RR</a:t>
            </a:r>
            <a:endParaRPr lang="en-US" sz="2000" dirty="0"/>
          </a:p>
          <a:p>
            <a:r>
              <a:rPr lang="en-US" sz="2000" dirty="0"/>
              <a:t>-Vibrations</a:t>
            </a:r>
          </a:p>
          <a:p>
            <a:r>
              <a:rPr lang="en-US" sz="2000" dirty="0"/>
              <a:t>-Stacking</a:t>
            </a:r>
          </a:p>
        </p:txBody>
      </p:sp>
      <p:sp>
        <p:nvSpPr>
          <p:cNvPr id="40" name="CasellaDiTesto 39"/>
          <p:cNvSpPr txBox="1"/>
          <p:nvPr/>
        </p:nvSpPr>
        <p:spPr>
          <a:xfrm>
            <a:off x="6492940" y="3247110"/>
            <a:ext cx="19057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SAS</a:t>
            </a:r>
          </a:p>
          <a:p>
            <a:r>
              <a:rPr lang="en-US" sz="2000" dirty="0"/>
              <a:t>-Size</a:t>
            </a:r>
          </a:p>
          <a:p>
            <a:r>
              <a:rPr lang="en-US" sz="2000" dirty="0"/>
              <a:t>-Shape</a:t>
            </a:r>
          </a:p>
          <a:p>
            <a:r>
              <a:rPr lang="en-US" sz="2000" dirty="0"/>
              <a:t>-Low-res models</a:t>
            </a:r>
          </a:p>
        </p:txBody>
      </p:sp>
      <p:sp>
        <p:nvSpPr>
          <p:cNvPr id="41" name="CasellaDiTesto 40"/>
          <p:cNvSpPr txBox="1"/>
          <p:nvPr/>
        </p:nvSpPr>
        <p:spPr>
          <a:xfrm>
            <a:off x="1432870" y="5070990"/>
            <a:ext cx="48579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 on wide dimensional landscape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A4045A17-B066-4837-8F32-9D6519920238}"/>
              </a:ext>
            </a:extLst>
          </p:cNvPr>
          <p:cNvSpPr txBox="1"/>
          <p:nvPr/>
        </p:nvSpPr>
        <p:spPr>
          <a:xfrm>
            <a:off x="72000" y="6398999"/>
            <a:ext cx="3658159" cy="37268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>
              <a:defRPr>
                <a:solidFill>
                  <a:srgbClr val="FFFFFF"/>
                </a:solidFill>
                <a:latin typeface="Calibri" pitchFamily="34"/>
              </a:defRPr>
            </a:pP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Caffé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Scientifico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,  27 </a:t>
            </a:r>
            <a:r>
              <a:rPr lang="en-GB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novembre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/>
                <a:ea typeface="Microsoft YaHei" pitchFamily="2"/>
                <a:cs typeface="Mangal" pitchFamily="2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1374745527"/>
      </p:ext>
    </p:extLst>
  </p:cSld>
  <p:clrMapOvr>
    <a:masterClrMapping/>
  </p:clrMapOvr>
</p:sld>
</file>

<file path=ppt/theme/theme1.xml><?xml version="1.0" encoding="utf-8"?>
<a:theme xmlns:a="http://schemas.openxmlformats.org/drawingml/2006/main" name="Predefinit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edefinito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redefinito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13705</TotalTime>
  <Words>1712</Words>
  <Application>Microsoft Office PowerPoint</Application>
  <PresentationFormat>Presentazione su schermo (4:3)</PresentationFormat>
  <Paragraphs>384</Paragraphs>
  <Slides>43</Slides>
  <Notes>41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43</vt:i4>
      </vt:variant>
    </vt:vector>
  </HeadingPairs>
  <TitlesOfParts>
    <vt:vector size="55" baseType="lpstr">
      <vt:lpstr>Arial</vt:lpstr>
      <vt:lpstr>Calibri</vt:lpstr>
      <vt:lpstr>Calibri Light</vt:lpstr>
      <vt:lpstr>Cambria Math</vt:lpstr>
      <vt:lpstr>Segoe Print</vt:lpstr>
      <vt:lpstr>StarSymbol</vt:lpstr>
      <vt:lpstr>Symbol</vt:lpstr>
      <vt:lpstr>Tahoma</vt:lpstr>
      <vt:lpstr>Times New Roman</vt:lpstr>
      <vt:lpstr>Predefinito</vt:lpstr>
      <vt:lpstr>Predefinito 1</vt:lpstr>
      <vt:lpstr>Predefinito 2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Pigna</dc:creator>
  <cp:lastModifiedBy>Lucia Comez</cp:lastModifiedBy>
  <cp:revision>672</cp:revision>
  <cp:lastPrinted>2018-05-31T14:30:48Z</cp:lastPrinted>
  <dcterms:modified xsi:type="dcterms:W3CDTF">2019-11-27T14:02:56Z</dcterms:modified>
</cp:coreProperties>
</file>