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Roboto Mono Medium"/>
      <p:regular r:id="rId28"/>
      <p:bold r:id="rId29"/>
      <p:italic r:id="rId30"/>
      <p:boldItalic r:id="rId31"/>
    </p:embeddedFont>
    <p:embeddedFont>
      <p:font typeface="Roboto Mono SemiBold"/>
      <p:regular r:id="rId32"/>
      <p:bold r:id="rId33"/>
      <p:italic r:id="rId34"/>
      <p:boldItalic r:id="rId35"/>
    </p:embeddedFont>
    <p:embeddedFont>
      <p:font typeface="Roboto"/>
      <p:regular r:id="rId36"/>
      <p:bold r:id="rId37"/>
      <p:italic r:id="rId38"/>
      <p:boldItalic r:id="rId39"/>
    </p:embeddedFont>
    <p:embeddedFont>
      <p:font typeface="Roboto Mono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Mono-regular.fntdata"/><Relationship Id="rId20" Type="http://schemas.openxmlformats.org/officeDocument/2006/relationships/slide" Target="slides/slide15.xml"/><Relationship Id="rId42" Type="http://schemas.openxmlformats.org/officeDocument/2006/relationships/font" Target="fonts/RobotoMono-italic.fntdata"/><Relationship Id="rId41" Type="http://schemas.openxmlformats.org/officeDocument/2006/relationships/font" Target="fonts/RobotoMono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RobotoMono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obotoMonoMedium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MonoMedium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obotoMonoMedium-boldItalic.fntdata"/><Relationship Id="rId30" Type="http://schemas.openxmlformats.org/officeDocument/2006/relationships/font" Target="fonts/RobotoMonoMedium-italic.fntdata"/><Relationship Id="rId11" Type="http://schemas.openxmlformats.org/officeDocument/2006/relationships/slide" Target="slides/slide6.xml"/><Relationship Id="rId33" Type="http://schemas.openxmlformats.org/officeDocument/2006/relationships/font" Target="fonts/RobotoMonoSemiBold-bold.fntdata"/><Relationship Id="rId10" Type="http://schemas.openxmlformats.org/officeDocument/2006/relationships/slide" Target="slides/slide5.xml"/><Relationship Id="rId32" Type="http://schemas.openxmlformats.org/officeDocument/2006/relationships/font" Target="fonts/RobotoMonoSemiBold-regular.fntdata"/><Relationship Id="rId13" Type="http://schemas.openxmlformats.org/officeDocument/2006/relationships/slide" Target="slides/slide8.xml"/><Relationship Id="rId35" Type="http://schemas.openxmlformats.org/officeDocument/2006/relationships/font" Target="fonts/RobotoMonoSemiBold-boldItalic.fntdata"/><Relationship Id="rId12" Type="http://schemas.openxmlformats.org/officeDocument/2006/relationships/slide" Target="slides/slide7.xml"/><Relationship Id="rId34" Type="http://schemas.openxmlformats.org/officeDocument/2006/relationships/font" Target="fonts/RobotoMonoSemiBold-italic.fntdata"/><Relationship Id="rId15" Type="http://schemas.openxmlformats.org/officeDocument/2006/relationships/slide" Target="slides/slide10.xml"/><Relationship Id="rId37" Type="http://schemas.openxmlformats.org/officeDocument/2006/relationships/font" Target="fonts/Roboto-bold.fntdata"/><Relationship Id="rId14" Type="http://schemas.openxmlformats.org/officeDocument/2006/relationships/slide" Target="slides/slide9.xml"/><Relationship Id="rId36" Type="http://schemas.openxmlformats.org/officeDocument/2006/relationships/font" Target="fonts/Roboto-regular.fntdata"/><Relationship Id="rId17" Type="http://schemas.openxmlformats.org/officeDocument/2006/relationships/slide" Target="slides/slide12.xml"/><Relationship Id="rId39" Type="http://schemas.openxmlformats.org/officeDocument/2006/relationships/font" Target="fonts/Roboto-boldItalic.fntdata"/><Relationship Id="rId16" Type="http://schemas.openxmlformats.org/officeDocument/2006/relationships/slide" Target="slides/slide11.xml"/><Relationship Id="rId38" Type="http://schemas.openxmlformats.org/officeDocument/2006/relationships/font" Target="fonts/Robot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ce46935d93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ce46935d93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e52b5f1cc_1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e52b5f1cc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ce52b5f1cc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ce52b5f1cc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e46935d93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ce46935d93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e46935d93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ce46935d93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e52b5f1c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ce52b5f1c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ce52b5f1cc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ce52b5f1cc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e52b5f1cc_1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ce52b5f1cc_1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e52b5f1cc_1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ce52b5f1cc_1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e46935d93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ce46935d93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e46935d9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e46935d9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ce52b5f1cc_1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ce52b5f1cc_1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ce46935d93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ce46935d93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ce46935d93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ce46935d93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e46935d9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e46935d9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https://root.cern.ch/doc/master/classTGraph.html#ab902beb9e0463b225f0f384b6826a434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e52b5f1cc_1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e52b5f1cc_1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ce52b5f1cc_1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ce52b5f1cc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ce52b5f1cc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ce52b5f1cc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serve mostrare codice?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e46935d9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e46935d9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e46935d9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ce46935d9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cf0d709f1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cf0d709f1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root.cern/doc/v630/classTMultiGraph.html" TargetMode="External"/><Relationship Id="rId4" Type="http://schemas.openxmlformats.org/officeDocument/2006/relationships/hyperlink" Target="https://root.cern.ch/doc/master/classTColor.html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root.cern.ch/doc/master/classTFormula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Introduzione a Root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pt.2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Salvare i risultati del fit 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Oltre a ricavare i parametri </a:t>
            </a:r>
            <a:r>
              <a:rPr lang="it"/>
              <a:t>della</a:t>
            </a:r>
            <a:r>
              <a:rPr lang="it"/>
              <a:t> funzione, è possibile ottenere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chi2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matrice di covarianza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matrice di correlazione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tramite la classe </a:t>
            </a: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TFitResultPtr</a:t>
            </a:r>
            <a:endParaRPr>
              <a:latin typeface="Roboto Mono SemiBold"/>
              <a:ea typeface="Roboto Mono SemiBold"/>
              <a:cs typeface="Roboto Mono SemiBold"/>
              <a:sym typeface="Roboto Mono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TFitResultPtr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metodo Fit restituisce un valore…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Nel secondo parametro (facoltativo):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latin typeface="Roboto Mono"/>
                <a:ea typeface="Roboto Mono"/>
                <a:cs typeface="Roboto Mono"/>
                <a:sym typeface="Roboto Mono"/>
              </a:rPr>
              <a:t>Q </a:t>
            </a:r>
            <a:r>
              <a:rPr lang="it"/>
              <a:t>rimuove l’output del terminale con i dati del fit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S </a:t>
            </a:r>
            <a:r>
              <a:rPr lang="it"/>
              <a:t>salva le info nell’oggetto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dati_fit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0: </a:t>
            </a:r>
            <a:r>
              <a:rPr lang="it"/>
              <a:t>non disegna il fit nel grafico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>
        <p:nvSpPr>
          <p:cNvPr id="120" name="Google Shape;120;p23"/>
          <p:cNvSpPr txBox="1"/>
          <p:nvPr/>
        </p:nvSpPr>
        <p:spPr>
          <a:xfrm>
            <a:off x="614550" y="1889625"/>
            <a:ext cx="7914900" cy="531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TFitResultPtr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dati_fit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"pol1"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"QS"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Output in un file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Come salvare i risultati dei fit?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Metodo più più banale: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4"/>
          <p:cNvSpPr txBox="1"/>
          <p:nvPr/>
        </p:nvSpPr>
        <p:spPr>
          <a:xfrm>
            <a:off x="2811300" y="2370800"/>
            <a:ext cx="3521400" cy="1476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root[1] .&gt;output.log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root[2] .x macro.C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root[3] .&gt;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TMultigraph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Visualizzare più grafici assieme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prima si crea il grafico separatamente, poi si aggiunge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Documentazione : </a:t>
            </a:r>
            <a:r>
              <a:rPr lang="it" u="sng">
                <a:solidFill>
                  <a:schemeClr val="hlink"/>
                </a:solidFill>
                <a:hlinkClick r:id="rId3"/>
              </a:rPr>
              <a:t>formattazione</a:t>
            </a:r>
            <a:r>
              <a:rPr lang="it"/>
              <a:t> e</a:t>
            </a:r>
            <a:r>
              <a:rPr lang="it"/>
              <a:t> </a:t>
            </a:r>
            <a:r>
              <a:rPr lang="it" u="sng">
                <a:solidFill>
                  <a:schemeClr val="hlink"/>
                </a:solidFill>
                <a:hlinkClick r:id="rId4"/>
              </a:rPr>
              <a:t>colori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6"/>
          <p:cNvSpPr txBox="1"/>
          <p:nvPr/>
        </p:nvSpPr>
        <p:spPr>
          <a:xfrm>
            <a:off x="378125" y="2370800"/>
            <a:ext cx="8278800" cy="1949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TMultigraph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mg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TMultigraph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graph1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"dati_err.txt"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mg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Add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graph1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//altri TGraph o TGraphErrors…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Aggiungere anche una funzione</a:t>
            </a:r>
            <a:endParaRPr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Uso l’opzione </a:t>
            </a:r>
            <a:r>
              <a:rPr b="1" lang="it">
                <a:latin typeface="Roboto"/>
                <a:ea typeface="Roboto"/>
                <a:cs typeface="Roboto"/>
                <a:sym typeface="Roboto"/>
              </a:rPr>
              <a:t>“same”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7"/>
          <p:cNvSpPr txBox="1"/>
          <p:nvPr/>
        </p:nvSpPr>
        <p:spPr>
          <a:xfrm>
            <a:off x="378125" y="2370800"/>
            <a:ext cx="8278800" cy="1004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func_sinx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"func_sinx"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"sin(x)/x"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func_sinx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Draw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"same"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Legenda </a:t>
            </a:r>
            <a:endParaRPr/>
          </a:p>
        </p:txBody>
      </p:sp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1152475"/>
            <a:ext cx="85206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Classe TLegend</a:t>
            </a:r>
            <a:endParaRPr/>
          </a:p>
        </p:txBody>
      </p:sp>
      <p:sp>
        <p:nvSpPr>
          <p:cNvPr id="153" name="Google Shape;153;p28"/>
          <p:cNvSpPr txBox="1"/>
          <p:nvPr/>
        </p:nvSpPr>
        <p:spPr>
          <a:xfrm>
            <a:off x="378125" y="1837400"/>
            <a:ext cx="8278800" cy="28944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//Automatico da TCanvas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c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BuildLegend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//Manuale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TLegend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legend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TLegend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0.7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0.3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0.9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legend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AddEntry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graph1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"Dati 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legend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Draw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Fit personalizzati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Fit in un intervallo limitato</a:t>
            </a:r>
            <a:endParaRPr/>
          </a:p>
        </p:txBody>
      </p:sp>
      <p:sp>
        <p:nvSpPr>
          <p:cNvPr id="164" name="Google Shape;164;p30"/>
          <p:cNvSpPr txBox="1"/>
          <p:nvPr>
            <p:ph idx="1" type="body"/>
          </p:nvPr>
        </p:nvSpPr>
        <p:spPr>
          <a:xfrm>
            <a:off x="358675" y="1117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funzione TF1 per definire gli estremi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Uso opzione </a:t>
            </a:r>
            <a:r>
              <a:rPr b="1" lang="it">
                <a:latin typeface="Roboto Mono"/>
                <a:ea typeface="Roboto Mono"/>
                <a:cs typeface="Roboto Mono"/>
                <a:sym typeface="Roboto Mono"/>
              </a:rPr>
              <a:t>“R”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30"/>
          <p:cNvSpPr txBox="1"/>
          <p:nvPr/>
        </p:nvSpPr>
        <p:spPr>
          <a:xfrm>
            <a:off x="432600" y="2335325"/>
            <a:ext cx="8278800" cy="24219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x_min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0.5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x_max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10.5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"fFit"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"pol1"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x_min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x_max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graph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Fit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“fFit”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"R"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//disponibile anche per gli istogrammi</a:t>
            </a:r>
            <a:endParaRPr i="1" sz="1800">
              <a:solidFill>
                <a:srgbClr val="A05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Fit non lineari</a:t>
            </a:r>
            <a:endParaRPr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311700" y="1152475"/>
            <a:ext cx="8520600" cy="282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 volte non bastano le funzioni </a:t>
            </a:r>
            <a:r>
              <a:rPr lang="it"/>
              <a:t>predefinite: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u="sng">
                <a:solidFill>
                  <a:schemeClr val="hlink"/>
                </a:solidFill>
                <a:hlinkClick r:id="rId3"/>
              </a:rPr>
              <a:t>Documentazione TFormula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si implementa una funzione TF1 personalizzata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Esempio: gaussiana con offset come 4 parametro: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"gaus(0)+[3]"</a:t>
            </a:r>
            <a:endParaRPr>
              <a:latin typeface="Roboto Mono SemiBold"/>
              <a:ea typeface="Roboto Mono SemiBold"/>
              <a:cs typeface="Roboto Mono SemiBold"/>
              <a:sym typeface="Roboto Mono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Grafico senza incertezze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Initial guess</a:t>
            </a:r>
            <a:endParaRPr/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 le funzioni non lineari, a volte esistono più soluzioni per </a:t>
            </a:r>
            <a:r>
              <a:rPr lang="it"/>
              <a:t>alcuni parametri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quindi è necessario immettere un valore approssimato almeno per uno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2"/>
          <p:cNvSpPr txBox="1"/>
          <p:nvPr/>
        </p:nvSpPr>
        <p:spPr>
          <a:xfrm>
            <a:off x="1495350" y="2365075"/>
            <a:ext cx="6153300" cy="1949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float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value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3.5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funzione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SetParameter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value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//ora funziona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come scrivere una funzione:</a:t>
            </a:r>
            <a:endParaRPr/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159025" y="3759450"/>
            <a:ext cx="8791500" cy="9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double *var</a:t>
            </a:r>
            <a:r>
              <a:rPr lang="it"/>
              <a:t>  :array di variabili (anche se solo una in TF1, va sempre come array)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double * par </a:t>
            </a:r>
            <a:r>
              <a:rPr lang="it"/>
              <a:t>: array di parametri (numero indefinito)</a:t>
            </a:r>
            <a:endParaRPr/>
          </a:p>
        </p:txBody>
      </p:sp>
      <p:sp>
        <p:nvSpPr>
          <p:cNvPr id="185" name="Google Shape;185;p33"/>
          <p:cNvSpPr txBox="1"/>
          <p:nvPr/>
        </p:nvSpPr>
        <p:spPr>
          <a:xfrm>
            <a:off x="1722150" y="1152475"/>
            <a:ext cx="5699700" cy="24219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0000F0"/>
                </a:solidFill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(</a:t>
            </a: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par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){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...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passare una funzione come argomento</a:t>
            </a:r>
            <a:endParaRPr/>
          </a:p>
        </p:txBody>
      </p:sp>
      <p:sp>
        <p:nvSpPr>
          <p:cNvPr id="191" name="Google Shape;19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data la funzione 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va inserito solo il nome della funzione come argomento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l’ultimo argomento aggiuntivo è il n. di parametri usati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4"/>
          <p:cNvSpPr txBox="1"/>
          <p:nvPr/>
        </p:nvSpPr>
        <p:spPr>
          <a:xfrm>
            <a:off x="1495350" y="2858275"/>
            <a:ext cx="6153300" cy="1004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nPar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fFit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"fFit"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30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Classe TGraph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10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Grafico dai dati di un file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colonne in ordine: x,y separate da </a:t>
            </a:r>
            <a:r>
              <a:rPr lang="it">
                <a:latin typeface="Roboto Mono Medium"/>
                <a:ea typeface="Roboto Mono Medium"/>
                <a:cs typeface="Roboto Mono Medium"/>
                <a:sym typeface="Roboto Mono Medium"/>
              </a:rPr>
              <a:t>\t</a:t>
            </a:r>
            <a:r>
              <a:rPr lang="it"/>
              <a:t> o spazio</a:t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1495350" y="2200675"/>
            <a:ext cx="6153300" cy="24219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//dati via file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“file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.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txt”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0000F0"/>
                </a:solidFill>
                <a:latin typeface="Roboto Mono"/>
                <a:ea typeface="Roboto Mono"/>
                <a:cs typeface="Roboto Mono"/>
                <a:sym typeface="Roboto Mono"/>
              </a:rPr>
              <a:t>Draw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"AP*"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 A: disegna assi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//P e * : disegna punti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Modificare il titolo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Analogo agli istogrammi:</a:t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1925875" y="18789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591450" y="2443250"/>
            <a:ext cx="7961100" cy="5316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SetTitle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"Titolo del Grafico;asse x;asse y"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Funzioni </a:t>
            </a:r>
            <a:r>
              <a:rPr lang="it"/>
              <a:t>polinomiali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una delle funzioni </a:t>
            </a: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TF1 </a:t>
            </a:r>
            <a:r>
              <a:rPr lang="it"/>
              <a:t>predefinite è la </a:t>
            </a:r>
            <a:r>
              <a:rPr b="1" lang="it">
                <a:latin typeface="Roboto Mono"/>
                <a:ea typeface="Roboto Mono"/>
                <a:cs typeface="Roboto Mono"/>
                <a:sym typeface="Roboto Mono"/>
              </a:rPr>
              <a:t>polN</a:t>
            </a:r>
            <a:r>
              <a:rPr lang="it"/>
              <a:t>, polinomiale di grado 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 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1495350" y="2517750"/>
            <a:ext cx="4695600" cy="1004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-&gt;</a:t>
            </a:r>
            <a:r>
              <a:rPr lang="it" sz="1800">
                <a:solidFill>
                  <a:srgbClr val="0000F0"/>
                </a:solidFill>
                <a:latin typeface="Roboto Mono"/>
                <a:ea typeface="Roboto Mono"/>
                <a:cs typeface="Roboto Mono"/>
                <a:sym typeface="Roboto Mono"/>
              </a:rPr>
              <a:t>Fit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A01010"/>
                </a:solidFill>
                <a:latin typeface="Roboto Mono"/>
                <a:ea typeface="Roboto Mono"/>
                <a:cs typeface="Roboto Mono"/>
                <a:sym typeface="Roboto Mono"/>
              </a:rPr>
              <a:t>"pol1"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A05000"/>
                </a:solidFill>
                <a:latin typeface="Roboto Mono"/>
                <a:ea typeface="Roboto Mono"/>
                <a:cs typeface="Roboto Mono"/>
                <a:sym typeface="Roboto Mono"/>
              </a:rPr>
              <a:t>//retta y = a*x+b</a:t>
            </a:r>
            <a:endParaRPr sz="1800">
              <a:solidFill>
                <a:srgbClr val="A05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Dati da un array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1495350" y="1889625"/>
            <a:ext cx="6153300" cy="19491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[]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0.3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[]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0.3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0.6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Grafici con incertezze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Classe TGraphErrors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deriva dalla classe TGraph ed eredita tutti i metodi (come Draw e Fit)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0"/>
          <p:cNvSpPr txBox="1"/>
          <p:nvPr/>
        </p:nvSpPr>
        <p:spPr>
          <a:xfrm>
            <a:off x="311700" y="2200675"/>
            <a:ext cx="8427300" cy="17952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“file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.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txt”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//se manca errore x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grafico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TGraphErrors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“file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.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txt”,"%lg %lg %lg"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Caricare dati via array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se l’errore è nullo, basta usare nullptr</a:t>
            </a:r>
            <a:endParaRPr/>
          </a:p>
        </p:txBody>
      </p:sp>
      <p:sp>
        <p:nvSpPr>
          <p:cNvPr id="107" name="Google Shape;107;p21"/>
          <p:cNvSpPr txBox="1"/>
          <p:nvPr/>
        </p:nvSpPr>
        <p:spPr>
          <a:xfrm>
            <a:off x="1102650" y="1859925"/>
            <a:ext cx="6938700" cy="2894400"/>
          </a:xfrm>
          <a:prstGeom prst="rect">
            <a:avLst/>
          </a:prstGeom>
          <a:solidFill>
            <a:schemeClr val="dk1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44000" lIns="144000" spcFirstLastPara="1" rIns="144000" wrap="square" tIns="108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[]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0.1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0.3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[]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0.2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0.3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0.6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//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x_err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nullo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008050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y_err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[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]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0.008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0.008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it" sz="1800">
                <a:solidFill>
                  <a:srgbClr val="106040"/>
                </a:solidFill>
                <a:latin typeface="Roboto Mono"/>
                <a:ea typeface="Roboto Mono"/>
                <a:cs typeface="Roboto Mono"/>
                <a:sym typeface="Roboto Mono"/>
              </a:rPr>
              <a:t>0.008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};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gr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EE11F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b="1" lang="it" sz="1800">
                <a:solidFill>
                  <a:srgbClr val="700080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TGraph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n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it" sz="1800">
                <a:solidFill>
                  <a:srgbClr val="1AB1CD"/>
                </a:solidFill>
                <a:latin typeface="Roboto Mono"/>
                <a:ea typeface="Roboto Mono"/>
                <a:cs typeface="Roboto Mono"/>
                <a:sym typeface="Roboto Mono"/>
              </a:rPr>
              <a:t>y,nullptr,y_err</a:t>
            </a:r>
            <a:r>
              <a:rPr lang="it" sz="1800"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