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embeddedFontLst>
    <p:embeddedFont>
      <p:font typeface="Roboto Mono Medium"/>
      <p:regular r:id="rId25"/>
      <p:bold r:id="rId26"/>
      <p:italic r:id="rId27"/>
      <p:boldItalic r:id="rId28"/>
    </p:embeddedFont>
    <p:embeddedFont>
      <p:font typeface="Roboto Mono SemiBold"/>
      <p:regular r:id="rId29"/>
      <p:bold r:id="rId30"/>
      <p:italic r:id="rId31"/>
      <p:boldItalic r:id="rId32"/>
    </p:embeddedFont>
    <p:embeddedFont>
      <p:font typeface="Roboto Mono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MonoMedium-bold.fntdata"/><Relationship Id="rId25" Type="http://schemas.openxmlformats.org/officeDocument/2006/relationships/font" Target="fonts/RobotoMonoMedium-regular.fntdata"/><Relationship Id="rId28" Type="http://schemas.openxmlformats.org/officeDocument/2006/relationships/font" Target="fonts/RobotoMonoMedium-boldItalic.fntdata"/><Relationship Id="rId27" Type="http://schemas.openxmlformats.org/officeDocument/2006/relationships/font" Target="fonts/RobotoMono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obotoMonoSemiBol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obotoMonoSemiBold-italic.fntdata"/><Relationship Id="rId30" Type="http://schemas.openxmlformats.org/officeDocument/2006/relationships/font" Target="fonts/RobotoMonoSemiBold-bold.fntdata"/><Relationship Id="rId11" Type="http://schemas.openxmlformats.org/officeDocument/2006/relationships/slide" Target="slides/slide6.xml"/><Relationship Id="rId33" Type="http://schemas.openxmlformats.org/officeDocument/2006/relationships/font" Target="fonts/RobotoMono-regular.fntdata"/><Relationship Id="rId10" Type="http://schemas.openxmlformats.org/officeDocument/2006/relationships/slide" Target="slides/slide5.xml"/><Relationship Id="rId32" Type="http://schemas.openxmlformats.org/officeDocument/2006/relationships/font" Target="fonts/RobotoMonoSemiBold-boldItalic.fntdata"/><Relationship Id="rId13" Type="http://schemas.openxmlformats.org/officeDocument/2006/relationships/slide" Target="slides/slide8.xml"/><Relationship Id="rId35" Type="http://schemas.openxmlformats.org/officeDocument/2006/relationships/font" Target="fonts/RobotoMono-italic.fntdata"/><Relationship Id="rId12" Type="http://schemas.openxmlformats.org/officeDocument/2006/relationships/slide" Target="slides/slide7.xml"/><Relationship Id="rId34" Type="http://schemas.openxmlformats.org/officeDocument/2006/relationships/font" Target="fonts/RobotoMono-bold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font" Target="fonts/RobotoMono-bold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d17c38019f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d17c38019f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ce45f2c90d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ce45f2c90d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 questo caso nomeclasse* perché serve il puntatore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d17c38019f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d17c38019f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ce45f2c90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ce45f2c90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d17c38019f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d17c38019f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d1c873655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d1c873655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d1c87365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d1c87365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d1e4e04316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d1e4e04316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d17c38019f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d17c38019f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d17c38019f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d17c38019f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17c38019f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d17c38019f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d1d10e09bc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d1d10e09bc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d1d10e09bc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d1d10e09bc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d1d10e09bc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d1d10e09bc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d0b475d60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d0b475d6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d17c38019f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d17c38019f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ce45f2c90d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ce45f2c90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ce45f2c90d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ce45f2c90d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root.cern/doc/master/classTSpectrum.html#a5f8b7b208f813670259b51a8bcdcbfc5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5923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Introduzione a Root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-68900" y="27971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pt.3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aprire da terminale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4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apro un file e uso l’istogramma identificato come “hist”</a:t>
            </a:r>
            <a:endParaRPr/>
          </a:p>
        </p:txBody>
      </p:sp>
      <p:sp>
        <p:nvSpPr>
          <p:cNvPr id="112" name="Google Shape;112;p22"/>
          <p:cNvSpPr txBox="1"/>
          <p:nvPr/>
        </p:nvSpPr>
        <p:spPr>
          <a:xfrm>
            <a:off x="2032800" y="1839450"/>
            <a:ext cx="5078400" cy="1004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root[0] new TFile("file.root")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root[1] hist-&gt;Draw()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13" name="Google Shape;113;p22"/>
          <p:cNvSpPr txBox="1"/>
          <p:nvPr/>
        </p:nvSpPr>
        <p:spPr>
          <a:xfrm>
            <a:off x="3035850" y="4022700"/>
            <a:ext cx="3072300" cy="531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root[0] .ls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3409175"/>
            <a:ext cx="8520600" cy="4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per ottenere la lista degli oggetti nel file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aprire un file root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ottengo un oggetto salvato nel file tramite il </a:t>
            </a:r>
            <a:r>
              <a:rPr b="1" lang="it"/>
              <a:t>casting</a:t>
            </a:r>
            <a:r>
              <a:rPr lang="it"/>
              <a:t>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aggiungo (NomeClasse) insieme al </a:t>
            </a:r>
            <a:r>
              <a:rPr lang="it"/>
              <a:t>metodo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 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3"/>
          <p:cNvSpPr txBox="1"/>
          <p:nvPr/>
        </p:nvSpPr>
        <p:spPr>
          <a:xfrm>
            <a:off x="311700" y="2358625"/>
            <a:ext cx="8020200" cy="1476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"output.root"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"READ"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//ottento istogramma di nome “hist1”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TH1F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histogram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TH1F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file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Get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"hist1"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creare un file root</a:t>
            </a:r>
            <a:endParaRPr/>
          </a:p>
        </p:txBody>
      </p:sp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1152475"/>
            <a:ext cx="8520600" cy="4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processo analogo, uso Write() per salvare nel file aperto al momento </a:t>
            </a:r>
            <a:endParaRPr/>
          </a:p>
        </p:txBody>
      </p:sp>
      <p:sp>
        <p:nvSpPr>
          <p:cNvPr id="128" name="Google Shape;128;p24"/>
          <p:cNvSpPr txBox="1"/>
          <p:nvPr/>
        </p:nvSpPr>
        <p:spPr>
          <a:xfrm>
            <a:off x="436800" y="2267125"/>
            <a:ext cx="8270400" cy="1476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"file.root"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"RECREATE"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TH1F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hist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TH1F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"hist"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"Istogramma"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100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10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10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hist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Write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TTree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 cosa serve TTree</a:t>
            </a:r>
            <a:endParaRPr/>
          </a:p>
        </p:txBody>
      </p:sp>
      <p:sp>
        <p:nvSpPr>
          <p:cNvPr id="139" name="Google Shape;139;p26"/>
          <p:cNvSpPr txBox="1"/>
          <p:nvPr>
            <p:ph idx="1" type="body"/>
          </p:nvPr>
        </p:nvSpPr>
        <p:spPr>
          <a:xfrm>
            <a:off x="311700" y="1152475"/>
            <a:ext cx="8520600" cy="14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Organizza dati in colonne chiamate </a:t>
            </a: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TBranch </a:t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salvabili in TFile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usati anche per creare istogrammi e grafici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contiene funzioni per accedere ai dati, filtrare e modificare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TTree da file</a:t>
            </a:r>
            <a:endParaRPr/>
          </a:p>
        </p:txBody>
      </p:sp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specifico nome colonne , es 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“var1”</a:t>
            </a:r>
            <a:r>
              <a:rPr lang="it"/>
              <a:t> per colonna singola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“var1:var2:var3”</a:t>
            </a:r>
            <a:r>
              <a:rPr lang="it"/>
              <a:t> per tre colonne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7"/>
          <p:cNvSpPr txBox="1"/>
          <p:nvPr/>
        </p:nvSpPr>
        <p:spPr>
          <a:xfrm>
            <a:off x="360600" y="2897525"/>
            <a:ext cx="8270400" cy="1476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TTree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tree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TTree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"tree"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"Tree da file"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//nome, titolo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tree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ReadFile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"dati.txt"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"var1"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Importare da un array</a:t>
            </a:r>
            <a:endParaRPr/>
          </a:p>
        </p:txBody>
      </p:sp>
      <p:sp>
        <p:nvSpPr>
          <p:cNvPr id="152" name="Google Shape;15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Dato un array </a:t>
            </a: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v2 </a:t>
            </a:r>
            <a:r>
              <a:rPr lang="it"/>
              <a:t>Per accedere a un Branch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8"/>
          <p:cNvSpPr txBox="1"/>
          <p:nvPr/>
        </p:nvSpPr>
        <p:spPr>
          <a:xfrm>
            <a:off x="311700" y="1850525"/>
            <a:ext cx="8270400" cy="28944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x_input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;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treeinput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Branch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"var2"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&amp;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x_input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 </a:t>
            </a: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//passo indirizzo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for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(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auto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c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v2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 {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x_input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c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treeinput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Fill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}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Disegnare il grafico</a:t>
            </a:r>
            <a:endParaRPr/>
          </a:p>
        </p:txBody>
      </p:sp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311700" y="1152475"/>
            <a:ext cx="8520600" cy="140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si può usare direttamente TTree-&gt;Draw()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in alternativa si può copiare il grafico in un oggetto esistente con </a:t>
            </a: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&gt;&gt;</a:t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9"/>
          <p:cNvSpPr txBox="1"/>
          <p:nvPr/>
        </p:nvSpPr>
        <p:spPr>
          <a:xfrm>
            <a:off x="121500" y="2559175"/>
            <a:ext cx="8901000" cy="1476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TH1F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histo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TH1F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"histo"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"titolo"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nbin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min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max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//Disegno l'istogramma secondo le mie impostazioni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tree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Draw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"var1&gt;&gt;histo"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Istogrammi in 2D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 classe TH2F</a:t>
            </a:r>
            <a:endParaRPr/>
          </a:p>
        </p:txBody>
      </p:sp>
      <p:sp>
        <p:nvSpPr>
          <p:cNvPr id="171" name="Google Shape;171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Costruiti in maniera analoga a TH1F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1"/>
          <p:cNvSpPr txBox="1"/>
          <p:nvPr/>
        </p:nvSpPr>
        <p:spPr>
          <a:xfrm>
            <a:off x="311700" y="2199325"/>
            <a:ext cx="8520600" cy="1322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TH2F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hist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TH2F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"2dhist"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"Istogramma2D"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100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30.0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70.0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100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30.0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70.0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//nbinx, xlow, xup, nbiny, ylow, yup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argomento della macro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si immette uno o più argomenti in linea</a:t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1350150" y="1901425"/>
            <a:ext cx="5943300" cy="1476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void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0000F0"/>
                </a:solidFill>
                <a:latin typeface="Roboto Mono"/>
                <a:ea typeface="Roboto Mono"/>
                <a:cs typeface="Roboto Mono"/>
                <a:sym typeface="Roboto Mono"/>
              </a:rPr>
              <a:t>nome_macro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(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const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char*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filename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){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...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}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1350150" y="3837800"/>
            <a:ext cx="5943300" cy="531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root[0] .x nome_macro.C(“file.txt”)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TSpectrum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individuare i picchi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267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Search() di TSpectrum trova i picchi di una distribuzione (</a:t>
            </a:r>
            <a:r>
              <a:rPr lang="it" u="sng">
                <a:solidFill>
                  <a:schemeClr val="hlink"/>
                </a:solidFill>
                <a:hlinkClick r:id="rId3"/>
              </a:rPr>
              <a:t>documentazione</a:t>
            </a:r>
            <a:r>
              <a:rPr lang="it"/>
              <a:t>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due valori da impostare: </a:t>
            </a: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sigma </a:t>
            </a:r>
            <a:r>
              <a:rPr lang="it"/>
              <a:t>e </a:t>
            </a: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threshold</a:t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sigma dell’ampiezza del picco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0 &lt; threshold &lt; 1, valore minimo dell’ampiezza relativa da considerare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in base a quando siano ben definiti i picchi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per mantenere il fondo </a:t>
            </a: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“nobackground”</a:t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Usare TSpectrum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dato un istogramma </a:t>
            </a:r>
            <a:r>
              <a:rPr lang="it">
                <a:latin typeface="Roboto Mono SemiBold"/>
                <a:ea typeface="Roboto Mono SemiBold"/>
                <a:cs typeface="Roboto Mono SemiBold"/>
                <a:sym typeface="Roboto Mono SemiBold"/>
              </a:rPr>
              <a:t>hist</a:t>
            </a:r>
            <a:r>
              <a:rPr lang="it"/>
              <a:t>:</a:t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781050" y="2199700"/>
            <a:ext cx="7581900" cy="1949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TSpectrum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s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TSpectrum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sigma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; </a:t>
            </a: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threshold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0.05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int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nfound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s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Search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hist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sigma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threshold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xpeaks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s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GetPositionX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TBrowser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Nel terminale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visualizza file e cartelle in interfaccia grafica</a:t>
            </a:r>
            <a:endParaRPr/>
          </a:p>
        </p:txBody>
      </p:sp>
      <p:sp>
        <p:nvSpPr>
          <p:cNvPr id="93" name="Google Shape;93;p19"/>
          <p:cNvSpPr txBox="1"/>
          <p:nvPr/>
        </p:nvSpPr>
        <p:spPr>
          <a:xfrm>
            <a:off x="311700" y="1912300"/>
            <a:ext cx="3072300" cy="531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ADADA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root[0] new TBrowser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7602" y="1671825"/>
            <a:ext cx="4730950" cy="321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TFile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Il file .root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formato che permette di salvare dati generati dalla liberia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posso inserire grafici, istogrammi e altri oggetti in un unico file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gli elementi sono identificati dal loro nome univoco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