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12192000"/>
  <p:notesSz cx="6858000" cy="9144000"/>
  <p:embeddedFontLst>
    <p:embeddedFont>
      <p:font typeface="Garamond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3" roundtripDataSignature="AMtx7mjqCrHNfCBwGQ0akM4mgaEwWxwT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aramond-bold.fntdata"/><Relationship Id="rId11" Type="http://schemas.openxmlformats.org/officeDocument/2006/relationships/slide" Target="slides/slide7.xml"/><Relationship Id="rId22" Type="http://schemas.openxmlformats.org/officeDocument/2006/relationships/font" Target="fonts/Garamond-boldItalic.fntdata"/><Relationship Id="rId10" Type="http://schemas.openxmlformats.org/officeDocument/2006/relationships/slide" Target="slides/slide6.xml"/><Relationship Id="rId21" Type="http://schemas.openxmlformats.org/officeDocument/2006/relationships/font" Target="fonts/Garamond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Garamond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7"/>
          <p:cNvSpPr txBox="1"/>
          <p:nvPr>
            <p:ph type="ctrTitle"/>
          </p:nvPr>
        </p:nvSpPr>
        <p:spPr>
          <a:xfrm>
            <a:off x="2209800" y="4464028"/>
            <a:ext cx="9144000" cy="16414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2E2E2"/>
              </a:buClr>
              <a:buSzPts val="9600"/>
              <a:buFont typeface="Garamond"/>
              <a:buNone/>
              <a:defRPr b="0" sz="9600">
                <a:solidFill>
                  <a:srgbClr val="E2E2E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7"/>
          <p:cNvSpPr txBox="1"/>
          <p:nvPr>
            <p:ph idx="1" type="subTitle"/>
          </p:nvPr>
        </p:nvSpPr>
        <p:spPr>
          <a:xfrm>
            <a:off x="2209799" y="3694375"/>
            <a:ext cx="9144000" cy="754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  <a:defRPr b="0" sz="320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panoramica con didascalia">
  <p:cSld name="Immagine panoramica con didascalia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839788" y="4367160"/>
            <a:ext cx="10515600" cy="8193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3200"/>
              <a:buFont typeface="Garamon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/>
          <p:nvPr>
            <p:ph idx="2" type="pic"/>
          </p:nvPr>
        </p:nvSpPr>
        <p:spPr>
          <a:xfrm>
            <a:off x="839788" y="987425"/>
            <a:ext cx="10515600" cy="3379735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26"/>
          <p:cNvSpPr txBox="1"/>
          <p:nvPr>
            <p:ph idx="1" type="body"/>
          </p:nvPr>
        </p:nvSpPr>
        <p:spPr>
          <a:xfrm>
            <a:off x="839788" y="5186516"/>
            <a:ext cx="10514012" cy="682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2" name="Google Shape;72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sottotitolo">
  <p:cSld name="Titolo e sottotitolo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7"/>
          <p:cNvSpPr txBox="1"/>
          <p:nvPr>
            <p:ph type="title"/>
          </p:nvPr>
        </p:nvSpPr>
        <p:spPr>
          <a:xfrm>
            <a:off x="839788" y="365125"/>
            <a:ext cx="10515600" cy="3534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3200"/>
              <a:buFont typeface="Garamon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" type="body"/>
          </p:nvPr>
        </p:nvSpPr>
        <p:spPr>
          <a:xfrm>
            <a:off x="839788" y="4489399"/>
            <a:ext cx="10514012" cy="15018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8" name="Google Shape;78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zione con didascalia">
  <p:cSld name="Citazione con didascalia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8"/>
          <p:cNvSpPr txBox="1"/>
          <p:nvPr>
            <p:ph type="title"/>
          </p:nvPr>
        </p:nvSpPr>
        <p:spPr>
          <a:xfrm>
            <a:off x="1446212" y="365125"/>
            <a:ext cx="9302752" cy="299290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4400"/>
              <a:buFont typeface="Garamond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8"/>
          <p:cNvSpPr txBox="1"/>
          <p:nvPr>
            <p:ph idx="1" type="body"/>
          </p:nvPr>
        </p:nvSpPr>
        <p:spPr>
          <a:xfrm>
            <a:off x="1720644" y="3365557"/>
            <a:ext cx="8752299" cy="548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4" name="Google Shape;84;p28"/>
          <p:cNvSpPr txBox="1"/>
          <p:nvPr>
            <p:ph idx="2" type="body"/>
          </p:nvPr>
        </p:nvSpPr>
        <p:spPr>
          <a:xfrm>
            <a:off x="838200" y="4501729"/>
            <a:ext cx="10512424" cy="14894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5" name="Google Shape;85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88" name="Google Shape;88;p2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Garamond"/>
              <a:buNone/>
            </a:pPr>
            <a:r>
              <a:rPr b="0" i="0" lang="it-IT" sz="80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/>
          </a:p>
        </p:txBody>
      </p:sp>
      <p:sp>
        <p:nvSpPr>
          <p:cNvPr id="89" name="Google Shape;89;p28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Garamond"/>
              <a:buNone/>
            </a:pPr>
            <a:r>
              <a:rPr b="0" i="0" lang="it-IT" sz="80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cheda nome">
  <p:cSld name="Scheda nom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9"/>
          <p:cNvSpPr txBox="1"/>
          <p:nvPr>
            <p:ph type="title"/>
          </p:nvPr>
        </p:nvSpPr>
        <p:spPr>
          <a:xfrm>
            <a:off x="839788" y="2326967"/>
            <a:ext cx="10515600" cy="25118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9"/>
          <p:cNvSpPr txBox="1"/>
          <p:nvPr>
            <p:ph idx="1" type="body"/>
          </p:nvPr>
        </p:nvSpPr>
        <p:spPr>
          <a:xfrm>
            <a:off x="839788" y="4850581"/>
            <a:ext cx="10514012" cy="11406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3" name="Google Shape;93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">
  <p:cSld name="3 colon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0"/>
          <p:cNvSpPr txBox="1"/>
          <p:nvPr>
            <p:ph idx="1" type="body"/>
          </p:nvPr>
        </p:nvSpPr>
        <p:spPr>
          <a:xfrm>
            <a:off x="1337282" y="1885950"/>
            <a:ext cx="2946866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9" name="Google Shape;99;p30"/>
          <p:cNvSpPr txBox="1"/>
          <p:nvPr>
            <p:ph idx="2" type="body"/>
          </p:nvPr>
        </p:nvSpPr>
        <p:spPr>
          <a:xfrm>
            <a:off x="1356798" y="2571750"/>
            <a:ext cx="2927350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00" name="Google Shape;100;p30"/>
          <p:cNvSpPr txBox="1"/>
          <p:nvPr>
            <p:ph idx="3" type="body"/>
          </p:nvPr>
        </p:nvSpPr>
        <p:spPr>
          <a:xfrm>
            <a:off x="4587994" y="1885950"/>
            <a:ext cx="293624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30"/>
          <p:cNvSpPr txBox="1"/>
          <p:nvPr>
            <p:ph idx="4" type="body"/>
          </p:nvPr>
        </p:nvSpPr>
        <p:spPr>
          <a:xfrm>
            <a:off x="4577441" y="2571750"/>
            <a:ext cx="2946794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02" name="Google Shape;102;p30"/>
          <p:cNvSpPr txBox="1"/>
          <p:nvPr>
            <p:ph idx="5" type="body"/>
          </p:nvPr>
        </p:nvSpPr>
        <p:spPr>
          <a:xfrm>
            <a:off x="7829035" y="1885950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30"/>
          <p:cNvSpPr txBox="1"/>
          <p:nvPr>
            <p:ph idx="6" type="body"/>
          </p:nvPr>
        </p:nvSpPr>
        <p:spPr>
          <a:xfrm>
            <a:off x="7829035" y="2571750"/>
            <a:ext cx="2932113" cy="3589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04" name="Google Shape;104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immagine">
  <p:cSld name="3 colonne immagine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1"/>
          <p:cNvSpPr txBox="1"/>
          <p:nvPr>
            <p:ph idx="1" type="body"/>
          </p:nvPr>
        </p:nvSpPr>
        <p:spPr>
          <a:xfrm>
            <a:off x="1332085" y="4297503"/>
            <a:ext cx="294005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400"/>
              <a:buNone/>
              <a:defRPr b="0" sz="2400">
                <a:solidFill>
                  <a:srgbClr val="EDEDED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0" name="Google Shape;110;p31"/>
          <p:cNvSpPr/>
          <p:nvPr>
            <p:ph idx="2" type="pic"/>
          </p:nvPr>
        </p:nvSpPr>
        <p:spPr>
          <a:xfrm>
            <a:off x="1332085" y="2256354"/>
            <a:ext cx="2940050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11" name="Google Shape;111;p31"/>
          <p:cNvSpPr txBox="1"/>
          <p:nvPr>
            <p:ph idx="3" type="body"/>
          </p:nvPr>
        </p:nvSpPr>
        <p:spPr>
          <a:xfrm>
            <a:off x="1332085" y="4873765"/>
            <a:ext cx="2940050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12" name="Google Shape;112;p31"/>
          <p:cNvSpPr txBox="1"/>
          <p:nvPr>
            <p:ph idx="4" type="body"/>
          </p:nvPr>
        </p:nvSpPr>
        <p:spPr>
          <a:xfrm>
            <a:off x="4568997" y="4297503"/>
            <a:ext cx="293052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400"/>
              <a:buNone/>
              <a:defRPr b="0" sz="2400">
                <a:solidFill>
                  <a:srgbClr val="EDEDED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3" name="Google Shape;113;p31"/>
          <p:cNvSpPr/>
          <p:nvPr>
            <p:ph idx="5" type="pic"/>
          </p:nvPr>
        </p:nvSpPr>
        <p:spPr>
          <a:xfrm>
            <a:off x="4568996" y="2256354"/>
            <a:ext cx="2930525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14" name="Google Shape;114;p31"/>
          <p:cNvSpPr txBox="1"/>
          <p:nvPr>
            <p:ph idx="6" type="body"/>
          </p:nvPr>
        </p:nvSpPr>
        <p:spPr>
          <a:xfrm>
            <a:off x="4567644" y="4873764"/>
            <a:ext cx="2934406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15" name="Google Shape;115;p31"/>
          <p:cNvSpPr txBox="1"/>
          <p:nvPr>
            <p:ph idx="7" type="body"/>
          </p:nvPr>
        </p:nvSpPr>
        <p:spPr>
          <a:xfrm>
            <a:off x="7804322" y="4297503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400"/>
              <a:buNone/>
              <a:defRPr b="0" sz="2400">
                <a:solidFill>
                  <a:srgbClr val="EDEDED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p31"/>
          <p:cNvSpPr/>
          <p:nvPr>
            <p:ph idx="8" type="pic"/>
          </p:nvPr>
        </p:nvSpPr>
        <p:spPr>
          <a:xfrm>
            <a:off x="7804321" y="2256354"/>
            <a:ext cx="2932113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17" name="Google Shape;117;p31"/>
          <p:cNvSpPr txBox="1"/>
          <p:nvPr>
            <p:ph idx="9" type="body"/>
          </p:nvPr>
        </p:nvSpPr>
        <p:spPr>
          <a:xfrm>
            <a:off x="7804197" y="4873762"/>
            <a:ext cx="2935997" cy="659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18" name="Google Shape;118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2"/>
          <p:cNvSpPr txBox="1"/>
          <p:nvPr>
            <p:ph idx="1" type="body"/>
          </p:nvPr>
        </p:nvSpPr>
        <p:spPr>
          <a:xfrm rot="5400000">
            <a:off x="4061231" y="-1115606"/>
            <a:ext cx="4351338" cy="102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/>
          <p:nvPr>
            <p:ph type="ctrTitle"/>
          </p:nvPr>
        </p:nvSpPr>
        <p:spPr>
          <a:xfrm>
            <a:off x="854532" y="4464028"/>
            <a:ext cx="9144000" cy="16414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2E2E2"/>
              </a:buClr>
              <a:buSzPts val="9600"/>
              <a:buFont typeface="Garamond"/>
              <a:buNone/>
              <a:defRPr b="0" sz="9600">
                <a:solidFill>
                  <a:srgbClr val="E2E2E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0"/>
          <p:cNvSpPr txBox="1"/>
          <p:nvPr>
            <p:ph idx="1" type="subTitle"/>
          </p:nvPr>
        </p:nvSpPr>
        <p:spPr>
          <a:xfrm>
            <a:off x="854532" y="3693674"/>
            <a:ext cx="9144000" cy="754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200"/>
              <a:buNone/>
              <a:defRPr b="0" sz="3200">
                <a:solidFill>
                  <a:schemeClr val="lt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" type="body"/>
          </p:nvPr>
        </p:nvSpPr>
        <p:spPr>
          <a:xfrm>
            <a:off x="1120000" y="1825625"/>
            <a:ext cx="5025216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2" type="body"/>
          </p:nvPr>
        </p:nvSpPr>
        <p:spPr>
          <a:xfrm>
            <a:off x="6319840" y="1825625"/>
            <a:ext cx="503396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" type="body"/>
          </p:nvPr>
        </p:nvSpPr>
        <p:spPr>
          <a:xfrm>
            <a:off x="1120000" y="1681163"/>
            <a:ext cx="5025216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2"/>
          <p:cNvSpPr txBox="1"/>
          <p:nvPr>
            <p:ph idx="2" type="body"/>
          </p:nvPr>
        </p:nvSpPr>
        <p:spPr>
          <a:xfrm>
            <a:off x="1120000" y="2505075"/>
            <a:ext cx="5025216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3" type="body"/>
          </p:nvPr>
        </p:nvSpPr>
        <p:spPr>
          <a:xfrm>
            <a:off x="6319840" y="1681163"/>
            <a:ext cx="503554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0" sz="2400">
                <a:solidFill>
                  <a:schemeClr val="lt2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22"/>
          <p:cNvSpPr txBox="1"/>
          <p:nvPr>
            <p:ph idx="4" type="body"/>
          </p:nvPr>
        </p:nvSpPr>
        <p:spPr>
          <a:xfrm>
            <a:off x="6319840" y="2505075"/>
            <a:ext cx="503554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3200"/>
              <a:buFont typeface="Garamon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1120000" y="2057400"/>
            <a:ext cx="365202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3200"/>
              <a:buFont typeface="Garamond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1120000" y="2057400"/>
            <a:ext cx="365202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  <a:defRPr b="0" i="0" sz="54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6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" name="Google Shape;8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9" name="Google Shape;9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0" name="Google Shape;10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EDEDED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root.cern/manual/" TargetMode="External"/><Relationship Id="rId4" Type="http://schemas.openxmlformats.org/officeDocument/2006/relationships/hyperlink" Target="https://root.cern/manual/basics/" TargetMode="External"/><Relationship Id="rId9" Type="http://schemas.openxmlformats.org/officeDocument/2006/relationships/hyperlink" Target="https://root-forum.cern.ch/c/newbie/26" TargetMode="External"/><Relationship Id="rId5" Type="http://schemas.openxmlformats.org/officeDocument/2006/relationships/hyperlink" Target="https://root.cern/manual/functional_parts/" TargetMode="External"/><Relationship Id="rId6" Type="http://schemas.openxmlformats.org/officeDocument/2006/relationships/hyperlink" Target="https://root.cern/doc/master/" TargetMode="External"/><Relationship Id="rId7" Type="http://schemas.openxmlformats.org/officeDocument/2006/relationships/hyperlink" Target="https://root.cern/doc/master/group__Tutorials.html" TargetMode="External"/><Relationship Id="rId8" Type="http://schemas.openxmlformats.org/officeDocument/2006/relationships/hyperlink" Target="https://root-forum.cern.ch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4.png"/><Relationship Id="rId6" Type="http://schemas.openxmlformats.org/officeDocument/2006/relationships/image" Target="../media/image16.png"/><Relationship Id="rId7" Type="http://schemas.openxmlformats.org/officeDocument/2006/relationships/image" Target="../media/image5.png"/><Relationship Id="rId8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7.gif"/><Relationship Id="rId5" Type="http://schemas.openxmlformats.org/officeDocument/2006/relationships/image" Target="../media/image2.png"/><Relationship Id="rId6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learn.microsoft.com/it-it/windows/wsl/install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anaconda.com/docs/getting-started/miniconda/install#linux-terminal-installer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docs.conda.io/projects/conda/en/4.6.0/_downloads/52a95608c49671267e40c689e0bc00ca/conda-cheatsheet.pdf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anaconda.org/conda-forge/roo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"/>
          <p:cNvSpPr txBox="1"/>
          <p:nvPr>
            <p:ph type="ctrTitle"/>
          </p:nvPr>
        </p:nvSpPr>
        <p:spPr>
          <a:xfrm>
            <a:off x="1415143" y="193879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2E2E2"/>
              </a:buClr>
              <a:buSzPct val="100000"/>
              <a:buFont typeface="Garamond"/>
              <a:buNone/>
            </a:pPr>
            <a:r>
              <a:rPr lang="it-IT"/>
              <a:t>Corso di ROOT</a:t>
            </a:r>
            <a:br>
              <a:rPr lang="it-IT"/>
            </a:br>
            <a:r>
              <a:rPr lang="it-IT"/>
              <a:t>AISF PADOVA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Avviare ROOT</a:t>
            </a:r>
            <a:endParaRPr/>
          </a:p>
        </p:txBody>
      </p:sp>
      <p:sp>
        <p:nvSpPr>
          <p:cNvPr id="198" name="Google Shape;198;p11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Una volta attivato l’enviroment contenente l’installazione di ROOT quest’ultimo può essere attivato tramite il comando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root</a:t>
            </a:r>
            <a:r>
              <a:rPr lang="it-IT"/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Verrà visualizzata la seguente schermata.</a:t>
            </a:r>
            <a:endParaRPr/>
          </a:p>
        </p:txBody>
      </p:sp>
      <p:pic>
        <p:nvPicPr>
          <p:cNvPr descr="Immagine che contiene testo, schermata, Carattere&#10;&#10;Il contenuto generato dall'IA potrebbe non essere corretto." id="199" name="Google Shape;19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8195" y="3429000"/>
            <a:ext cx="8657409" cy="288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Macro – cosa sono</a:t>
            </a:r>
            <a:endParaRPr/>
          </a:p>
        </p:txBody>
      </p:sp>
      <p:sp>
        <p:nvSpPr>
          <p:cNvPr id="205" name="Google Shape;205;p12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Il modo migliore di usare ROOT è tramite le ‘macro’, programmi auto-sufficienti contenenti il codice da eseguire.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Il codice è contenuto in una funzione C++ di tipo void.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Il file deve avere estensione .C (ad esempio analisi.C).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descr="Immagine che contiene testo, schermata, Carattere, numero&#10;&#10;Il contenuto generato dall'IA potrebbe non essere corretto." id="206" name="Google Shape;20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1342" y="3855393"/>
            <a:ext cx="3679533" cy="24565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schermata, Carattere, numero&#10;&#10;Il contenuto generato dall'IA potrebbe non essere corretto." id="207" name="Google Shape;207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82723" y="3855393"/>
            <a:ext cx="4889277" cy="24565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Macro – come si eseguono</a:t>
            </a:r>
            <a:endParaRPr/>
          </a:p>
        </p:txBody>
      </p:sp>
      <p:sp>
        <p:nvSpPr>
          <p:cNvPr id="213" name="Google Shape;213;p13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Differenza di compilazione/esecuzione rispetto ai programmi C++.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Il nome del file deve essere UGUALE al nome della funzione void contenuta nella macro (macro.C nell’esempio di prima).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Esecuzione: 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aramond"/>
              <a:buAutoNum type="arabicPeriod"/>
            </a:pPr>
            <a:r>
              <a:rPr b="0" i="0" lang="it-IT" sz="2400" u="none" cap="none" strike="noStrik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$root MacroName.C 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aramond"/>
              <a:buAutoNum type="arabicPeriod"/>
            </a:pPr>
            <a:r>
              <a:rPr b="0" i="0" lang="it-IT" sz="2400" u="none" cap="none" strike="noStrik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root[0] .x MacroName.C 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aramond"/>
              <a:buAutoNum type="arabicPeriod"/>
            </a:pPr>
            <a:r>
              <a:rPr b="0" i="0" lang="it-IT" sz="2400" u="none" cap="none" strike="noStrik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root[0] .L MacroName.C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0" i="0" lang="it-IT" sz="2400" u="none" cap="none" strike="noStrik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   root[1] MacroName()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it-IT">
                <a:solidFill>
                  <a:schemeClr val="lt1"/>
                </a:solidFill>
              </a:rPr>
              <a:t>Si possono anche passare parametri in input </a:t>
            </a:r>
            <a:r>
              <a:rPr lang="it-IT" sz="2400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b="0" i="0" lang="it-IT" sz="2400" u="none" cap="none" strike="noStrik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.x MacroName.C(2,12)</a:t>
            </a:r>
            <a:r>
              <a:rPr b="0" i="0" lang="it-IT" u="none" cap="none" strike="noStrike">
                <a:solidFill>
                  <a:schemeClr val="lt1"/>
                </a:solidFill>
              </a:rPr>
              <a:t>)</a:t>
            </a:r>
            <a:endParaRPr b="0" i="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None/>
            </a:pPr>
            <a:r>
              <a:t/>
            </a:r>
            <a:endParaRPr b="0" i="0" u="none" cap="none" strike="noStrike">
              <a:solidFill>
                <a:schemeClr val="lt1"/>
              </a:solidFill>
            </a:endParaRPr>
          </a:p>
          <a:p>
            <a:pPr indent="-3365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Garamond"/>
              <a:buNone/>
            </a:pPr>
            <a:r>
              <a:t/>
            </a:r>
            <a:endParaRPr u="sng"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Macro – sintassi</a:t>
            </a:r>
            <a:endParaRPr/>
          </a:p>
        </p:txBody>
      </p:sp>
      <p:sp>
        <p:nvSpPr>
          <p:cNvPr id="219" name="Google Shape;219;p14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In ROOT ci sono molte ‘classi’ utili a fare diverse cose: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TGraph, TF1, TH1, TFile, TLegend, TText</a:t>
            </a:r>
            <a:r>
              <a:rPr lang="it-IT"/>
              <a:t>…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Classe                    oggetto.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Metodo                   funzione che agisce sull’oggetto.</a:t>
            </a:r>
            <a:endParaRPr/>
          </a:p>
        </p:txBody>
      </p:sp>
      <p:cxnSp>
        <p:nvCxnSpPr>
          <p:cNvPr id="220" name="Google Shape;220;p14"/>
          <p:cNvCxnSpPr/>
          <p:nvPr/>
        </p:nvCxnSpPr>
        <p:spPr>
          <a:xfrm>
            <a:off x="2522863" y="2985571"/>
            <a:ext cx="1344058" cy="0"/>
          </a:xfrm>
          <a:prstGeom prst="straightConnector1">
            <a:avLst/>
          </a:prstGeom>
          <a:noFill/>
          <a:ln cap="flat" cmpd="sng" w="57150">
            <a:solidFill>
              <a:schemeClr val="lt1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221" name="Google Shape;221;p14"/>
          <p:cNvCxnSpPr/>
          <p:nvPr/>
        </p:nvCxnSpPr>
        <p:spPr>
          <a:xfrm>
            <a:off x="2692197" y="3502037"/>
            <a:ext cx="1344058" cy="0"/>
          </a:xfrm>
          <a:prstGeom prst="straightConnector1">
            <a:avLst/>
          </a:prstGeom>
          <a:noFill/>
          <a:ln cap="flat" cmpd="sng" w="57150">
            <a:solidFill>
              <a:schemeClr val="lt1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pic>
        <p:nvPicPr>
          <p:cNvPr descr="Immagine che contiene testo, schermata, Carattere&#10;&#10;Il contenuto generato dall'IA potrebbe non essere corretto." id="222" name="Google Shape;22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6686" y="3777760"/>
            <a:ext cx="5050971" cy="28013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schermata, Carattere, software&#10;&#10;Il contenuto generato dall'IA potrebbe non essere corretto." id="223" name="Google Shape;223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24720" y="3777760"/>
            <a:ext cx="5211454" cy="28013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Dove trovare supporto</a:t>
            </a:r>
            <a:endParaRPr/>
          </a:p>
        </p:txBody>
      </p:sp>
      <p:sp>
        <p:nvSpPr>
          <p:cNvPr id="229" name="Google Shape;229;p15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Manuale: </a:t>
            </a:r>
            <a:r>
              <a:rPr lang="it-IT" u="sng">
                <a:solidFill>
                  <a:schemeClr val="hlink"/>
                </a:solidFill>
                <a:hlinkClick r:id="rId3"/>
              </a:rPr>
              <a:t>link al manuale</a:t>
            </a:r>
            <a:r>
              <a:rPr lang="it-IT"/>
              <a:t>, con varie sottoparti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Garamond"/>
              <a:buAutoNum type="arabicPeriod"/>
            </a:pPr>
            <a:r>
              <a:rPr lang="it-IT" u="sng">
                <a:solidFill>
                  <a:schemeClr val="hlink"/>
                </a:solidFill>
                <a:hlinkClick r:id="rId4"/>
              </a:rPr>
              <a:t>Basics</a:t>
            </a:r>
            <a:r>
              <a:rPr lang="it-IT"/>
              <a:t>: introduzione al framework in generale.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Garamond"/>
              <a:buAutoNum type="arabicPeriod"/>
            </a:pPr>
            <a:r>
              <a:rPr lang="it-IT" u="sng">
                <a:solidFill>
                  <a:schemeClr val="hlink"/>
                </a:solidFill>
                <a:hlinkClick r:id="rId5"/>
              </a:rPr>
              <a:t>Functional parts</a:t>
            </a:r>
            <a:r>
              <a:rPr lang="it-IT"/>
              <a:t>: Selected topics (grafici, istogrammi…).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Font typeface="Garamond"/>
              <a:buAutoNum type="arabicPeriod"/>
            </a:pPr>
            <a:r>
              <a:rPr lang="it-IT" u="sng">
                <a:solidFill>
                  <a:schemeClr val="hlink"/>
                </a:solidFill>
                <a:hlinkClick r:id="rId6"/>
              </a:rPr>
              <a:t>Documentation</a:t>
            </a:r>
            <a:r>
              <a:rPr lang="it-IT"/>
              <a:t>: manuale vero e proprio online con tutte le info.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Tutorial: </a:t>
            </a:r>
            <a:r>
              <a:rPr lang="it-IT" u="sng">
                <a:solidFill>
                  <a:schemeClr val="hlink"/>
                </a:solidFill>
                <a:hlinkClick r:id="rId7"/>
              </a:rPr>
              <a:t>link ai tutorial</a:t>
            </a:r>
            <a:r>
              <a:rPr lang="it-IT"/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Forum: </a:t>
            </a:r>
            <a:r>
              <a:rPr lang="it-IT" u="sng">
                <a:solidFill>
                  <a:schemeClr val="hlink"/>
                </a:solidFill>
                <a:hlinkClick r:id="rId8"/>
              </a:rPr>
              <a:t>link al forum</a:t>
            </a:r>
            <a:r>
              <a:rPr lang="it-IT"/>
              <a:t>. Utile anche la sezione </a:t>
            </a:r>
            <a:r>
              <a:rPr lang="it-IT" u="sng">
                <a:solidFill>
                  <a:schemeClr val="hlink"/>
                </a:solidFill>
                <a:hlinkClick r:id="rId9"/>
              </a:rPr>
              <a:t>Newbie</a:t>
            </a:r>
            <a:r>
              <a:rPr lang="it-IT"/>
              <a:t>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Divisione delle lezioni</a:t>
            </a:r>
            <a:endParaRPr/>
          </a:p>
        </p:txBody>
      </p:sp>
      <p:sp>
        <p:nvSpPr>
          <p:cNvPr id="143" name="Google Shape;143;p2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Lezione 1: Martedì 29 Aprile, ore 16.30, Luf2 – Installazione e introduzione.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Lezione 2: Lunedì 5 Maggio, ore 16.30, Luf2 – Minimo essenziale per l’analisi dati: grafici, plot di funzioni, fit di grafici ed esportazione dei risultati.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Lezione 3: Giovedì 8 Maggio, ore 16.30, Luf1 – Istogrammi, opzioni grafiche (legende, titoli, apparenza…), dati salvati in file .root, PyROOT.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Cos’è ROOT?</a:t>
            </a:r>
            <a:endParaRPr/>
          </a:p>
        </p:txBody>
      </p:sp>
      <p:sp>
        <p:nvSpPr>
          <p:cNvPr id="149" name="Google Shape;149;p3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Software sviluppato dal CERN.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Libreria per C++, ma esiste una versione per Python (PyROOT).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Improntato all’analisi dati di High Energy Physics (fisica nucleare e delle particelle).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Grafici, istogrammi, fit, plot dei residui…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magine che contiene testo, diagramma, schermata, Diagramma&#10;&#10;Il contenuto generato dall'IA potrebbe non essere corretto." id="154" name="Google Shape;15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76062" y="3497377"/>
            <a:ext cx="2675711" cy="24970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Policromia, schermata, testo&#10;&#10;Il contenuto generato dall'IA potrebbe non essere corretto." id="155" name="Google Shape;155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870" y="4611833"/>
            <a:ext cx="4920625" cy="21088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diagramma, linea, Diagramma&#10;&#10;Il contenuto generato dall'IA potrebbe non essere corretto." id="156" name="Google Shape;156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36479" y="107271"/>
            <a:ext cx="4015294" cy="27230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diagramma, schermata, Policromia&#10;&#10;Il contenuto generato dall'IA potrebbe non essere corretto." id="157" name="Google Shape;157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0227" y="137327"/>
            <a:ext cx="3452527" cy="33600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diagramma, testo&#10;&#10;Il contenuto generato dall'IA potrebbe non essere corretto." id="158" name="Google Shape;158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177293" y="107271"/>
            <a:ext cx="3030089" cy="29080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diagramma, schermata&#10;&#10;Il contenuto generato dall'IA potrebbe non essere corretto." id="159" name="Google Shape;159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097090" y="3497378"/>
            <a:ext cx="4172984" cy="32232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magine che contiene bottiglia, plastica&#10;&#10;Il contenuto generato dall'IA potrebbe non essere corretto." id="164" name="Google Shape;16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99009" y="2775189"/>
            <a:ext cx="4851408" cy="47684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schermata, Policromia, Blu elettrico, quadrato&#10;&#10;Il contenuto generato dall'IA potrebbe non essere corretto." id="165" name="Google Shape;16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75254" y="4019526"/>
            <a:ext cx="2682390" cy="271045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schermata, software, Software per la grafica&#10;&#10;Il contenuto generato dall'IA potrebbe non essere corretto." id="166" name="Google Shape;166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9680" y="128018"/>
            <a:ext cx="5501550" cy="362230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schermata, software, Software multimediale&#10;&#10;Il contenuto generato dall'IA potrebbe non essere corretto." id="167" name="Google Shape;167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400559" y="128018"/>
            <a:ext cx="4545298" cy="37787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Installazione –WSL (Windows)</a:t>
            </a:r>
            <a:endParaRPr/>
          </a:p>
        </p:txBody>
      </p:sp>
      <p:sp>
        <p:nvSpPr>
          <p:cNvPr id="173" name="Google Shape;173;p7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WSL = Windows Subsystem for Linux (</a:t>
            </a:r>
            <a:r>
              <a:rPr lang="it-IT" u="sng">
                <a:solidFill>
                  <a:schemeClr val="hlink"/>
                </a:solidFill>
                <a:hlinkClick r:id="rId3"/>
              </a:rPr>
              <a:t>riferimento</a:t>
            </a:r>
            <a:r>
              <a:rPr lang="it-IT"/>
              <a:t>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Menù start: Attiva o disattiva funzionalità di Windows        attivare Sottosistema Windows per Linux.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Aprire il Prompt e digitare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$wsl –-install.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>
                <a:latin typeface="Garamond"/>
                <a:ea typeface="Garamond"/>
                <a:cs typeface="Garamond"/>
                <a:sym typeface="Garamond"/>
              </a:rPr>
              <a:t>Se non installa una distribuzione in automatico digitare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$wsl.exe –-install –-online</a:t>
            </a:r>
            <a:r>
              <a:rPr lang="it-IT">
                <a:latin typeface="Garamond"/>
                <a:ea typeface="Garamond"/>
                <a:cs typeface="Garamond"/>
                <a:sym typeface="Garamond"/>
              </a:rPr>
              <a:t> per vedere le opzioni e poi digitare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$wsl.exe -–install &lt;nome&gt; </a:t>
            </a:r>
            <a:r>
              <a:rPr lang="it-IT"/>
              <a:t>per installarne una</a:t>
            </a:r>
            <a:r>
              <a:rPr lang="it-IT" sz="2400">
                <a:latin typeface="Garamond"/>
                <a:ea typeface="Garamond"/>
                <a:cs typeface="Garamond"/>
                <a:sym typeface="Garamond"/>
              </a:rPr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>
                <a:latin typeface="Garamond"/>
                <a:ea typeface="Garamond"/>
                <a:cs typeface="Garamond"/>
                <a:sym typeface="Garamond"/>
              </a:rPr>
              <a:t>Impostare un nome utente e una pwd per l’utente Linux.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>
                <a:latin typeface="Garamond"/>
                <a:ea typeface="Garamond"/>
                <a:cs typeface="Garamond"/>
                <a:sym typeface="Garamond"/>
              </a:rPr>
              <a:t>Digitare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$wsl –l –v </a:t>
            </a:r>
            <a:r>
              <a:rPr lang="it-IT">
                <a:latin typeface="Garamond"/>
                <a:ea typeface="Garamond"/>
                <a:cs typeface="Garamond"/>
                <a:sym typeface="Garamond"/>
              </a:rPr>
              <a:t>per controllare la versione e la distro.</a:t>
            </a:r>
            <a:endParaRPr/>
          </a:p>
        </p:txBody>
      </p:sp>
      <p:cxnSp>
        <p:nvCxnSpPr>
          <p:cNvPr id="174" name="Google Shape;174;p7"/>
          <p:cNvCxnSpPr/>
          <p:nvPr/>
        </p:nvCxnSpPr>
        <p:spPr>
          <a:xfrm>
            <a:off x="8967730" y="2599981"/>
            <a:ext cx="506776" cy="0"/>
          </a:xfrm>
          <a:prstGeom prst="straightConnector1">
            <a:avLst/>
          </a:prstGeom>
          <a:noFill/>
          <a:ln cap="flat" cmpd="sng" w="57150">
            <a:solidFill>
              <a:schemeClr val="lt1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Installazione - Conda</a:t>
            </a:r>
            <a:endParaRPr/>
          </a:p>
        </p:txBody>
      </p:sp>
      <p:sp>
        <p:nvSpPr>
          <p:cNvPr id="180" name="Google Shape;180;p8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Conda: manager di pacchetti per linguaggi di programmazione. Qui vedremo come installare Miniconda, una versione più light (istruzioni </a:t>
            </a:r>
            <a:r>
              <a:rPr lang="it-IT" u="sng">
                <a:solidFill>
                  <a:schemeClr val="hlink"/>
                </a:solidFill>
                <a:hlinkClick r:id="rId3"/>
              </a:rPr>
              <a:t>qui</a:t>
            </a:r>
            <a:r>
              <a:rPr lang="it-IT"/>
              <a:t>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Digitare nel prompt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$wget https://repo.anaconda.com/miniconda/Miniconda3-latest-Linux-x86_64.sh.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Runnare l’installer con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$sh </a:t>
            </a:r>
            <a:r>
              <a:rPr b="0" i="0" lang="it-IT" sz="2400" u="none" cap="none" strike="noStrik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Miniconda3-latest-Linux-x86_64.s.</a:t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b="0" i="0" lang="it-IT" u="none" cap="none" strike="noStrike">
                <a:solidFill>
                  <a:schemeClr val="lt1"/>
                </a:solidFill>
              </a:rPr>
              <a:t>Accettare i termini di servizio</a:t>
            </a:r>
            <a:r>
              <a:rPr lang="it-IT">
                <a:solidFill>
                  <a:schemeClr val="lt1"/>
                </a:solidFill>
              </a:rPr>
              <a:t>, rispondere yes sia per l’installazione che quando chiede di impostare l’enviroment base come enviroment iniziale.</a:t>
            </a:r>
            <a:endParaRPr b="0" i="0" sz="5400" u="none" cap="none" strike="noStrike">
              <a:solidFill>
                <a:schemeClr val="lt1"/>
              </a:solidFill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400"/>
              <a:buNone/>
            </a:pPr>
            <a:r>
              <a:t/>
            </a:r>
            <a:endParaRPr sz="24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Installazione – Conda (comandi vari)</a:t>
            </a:r>
            <a:endParaRPr/>
          </a:p>
        </p:txBody>
      </p:sp>
      <p:sp>
        <p:nvSpPr>
          <p:cNvPr id="186" name="Google Shape;186;p9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Conda: una volta installato possiamo creare vari enviroment e installare i diversi pacchetti (cheat sheet </a:t>
            </a:r>
            <a:r>
              <a:rPr lang="it-IT" u="sng">
                <a:solidFill>
                  <a:schemeClr val="hlink"/>
                </a:solidFill>
                <a:hlinkClick r:id="rId3"/>
              </a:rPr>
              <a:t>qui</a:t>
            </a:r>
            <a:r>
              <a:rPr lang="it-IT"/>
              <a:t>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Creare un nuovo enviroment: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$conda create –n &lt;nome&gt;</a:t>
            </a:r>
            <a:r>
              <a:rPr lang="it-IT"/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Attivare un enviroment: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$conda activate &lt;nome&gt;</a:t>
            </a:r>
            <a:r>
              <a:rPr lang="it-IT"/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Vedere la lista degli enviroment: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$conda env list</a:t>
            </a:r>
            <a:r>
              <a:rPr lang="it-IT"/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Vedere i pacchetti all’interno di un enviroment (con env. già attivato):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$conda list</a:t>
            </a:r>
            <a:r>
              <a:rPr lang="it-IT"/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Installare un paccheto: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$conda install &lt;nome&gt;</a:t>
            </a:r>
            <a:r>
              <a:rPr lang="it-IT"/>
              <a:t>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5400"/>
              <a:buFont typeface="Garamond"/>
              <a:buNone/>
            </a:pPr>
            <a:r>
              <a:rPr lang="it-IT"/>
              <a:t>Installazione - ROOT</a:t>
            </a:r>
            <a:endParaRPr/>
          </a:p>
        </p:txBody>
      </p:sp>
      <p:sp>
        <p:nvSpPr>
          <p:cNvPr id="192" name="Google Shape;192;p10"/>
          <p:cNvSpPr txBox="1"/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2800"/>
              <a:buChar char="•"/>
            </a:pPr>
            <a:r>
              <a:rPr lang="it-IT"/>
              <a:t>Creare un enviroment apposito per l’installazione di ROOT - ad esempio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$conda create –n envroot</a:t>
            </a:r>
            <a:r>
              <a:rPr lang="it-IT"/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b="0" i="0" lang="it-IT" u="none" cap="none" strike="noStrike">
                <a:solidFill>
                  <a:schemeClr val="lt1"/>
                </a:solidFill>
              </a:rPr>
              <a:t>Spostarsi nell’enviroment con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</a:t>
            </a:r>
            <a:r>
              <a:rPr b="0" i="0" lang="it-IT" sz="2400" u="none" cap="none" strike="noStrik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conda activate envroot</a:t>
            </a:r>
            <a:r>
              <a:rPr b="0" i="0" lang="it-IT" u="none" cap="none" strike="noStrike">
                <a:solidFill>
                  <a:schemeClr val="lt1"/>
                </a:solidFill>
              </a:rPr>
              <a:t>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it-IT">
                <a:solidFill>
                  <a:schemeClr val="lt1"/>
                </a:solidFill>
              </a:rPr>
              <a:t>Installare ROOT tramite il comando </a:t>
            </a:r>
            <a:r>
              <a:rPr lang="it-IT" sz="2400">
                <a:latin typeface="Consolas"/>
                <a:ea typeface="Consolas"/>
                <a:cs typeface="Consolas"/>
                <a:sym typeface="Consolas"/>
              </a:rPr>
              <a:t>$</a:t>
            </a:r>
            <a:r>
              <a:rPr b="0" i="0" lang="it-IT" sz="2400" u="none" cap="none" strike="noStrik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rPr>
              <a:t>conda install conda-forge::root</a:t>
            </a:r>
            <a:r>
              <a:rPr b="0" i="0" lang="it-IT" u="none" cap="none" strike="noStrike">
                <a:solidFill>
                  <a:schemeClr val="lt1"/>
                </a:solidFill>
              </a:rPr>
              <a:t> (vedi </a:t>
            </a:r>
            <a:r>
              <a:rPr b="0" i="0" lang="it-IT" u="sng" cap="none" strike="noStrike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questa pagina</a:t>
            </a:r>
            <a:r>
              <a:rPr b="0" i="0" lang="it-IT" u="none" cap="none" strike="noStrike">
                <a:solidFill>
                  <a:schemeClr val="lt1"/>
                </a:solidFill>
              </a:rPr>
              <a:t>).</a:t>
            </a:r>
            <a:endParaRPr>
              <a:solidFill>
                <a:schemeClr val="lt1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b="0" i="0" lang="it-IT" u="none" cap="none" strike="noStrike">
                <a:solidFill>
                  <a:schemeClr val="lt1"/>
                </a:solidFill>
              </a:rPr>
              <a:t>Una volta installato ROOT bisogna sempre attivare l’enviroment</a:t>
            </a:r>
            <a:r>
              <a:rPr lang="it-IT">
                <a:solidFill>
                  <a:schemeClr val="lt1"/>
                </a:solidFill>
              </a:rPr>
              <a:t> quando si vuole usare ROOT.</a:t>
            </a:r>
            <a:endParaRPr b="0" i="0" u="none" cap="none" strike="noStrike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rofondità">
  <a:themeElements>
    <a:clrScheme name="Profondità">
      <a:dk1>
        <a:srgbClr val="000000"/>
      </a:dk1>
      <a:lt1>
        <a:srgbClr val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2025-03-25T17:47:05Z</dcterms:created>
  <dc:creator>Michelangelo Boscolo</dc:creator>
</cp:coreProperties>
</file>